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7" r:id="rId1"/>
  </p:sldMasterIdLst>
  <p:notesMasterIdLst>
    <p:notesMasterId r:id="rId3"/>
  </p:notesMasterIdLst>
  <p:sldIdLst>
    <p:sldId id="258" r:id="rId2"/>
  </p:sldIdLst>
  <p:sldSz cx="30267275" cy="42794238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31">
          <p15:clr>
            <a:srgbClr val="A4A3A4"/>
          </p15:clr>
        </p15:guide>
        <p15:guide id="2" pos="953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/>
    <p:restoredTop sz="94658"/>
  </p:normalViewPr>
  <p:slideViewPr>
    <p:cSldViewPr snapToGrid="0">
      <p:cViewPr>
        <p:scale>
          <a:sx n="60" d="100"/>
          <a:sy n="60" d="100"/>
        </p:scale>
        <p:origin x="144" y="-3376"/>
      </p:cViewPr>
      <p:guideLst>
        <p:guide orient="horz" pos="13431"/>
        <p:guide pos="953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6" d="100"/>
          <a:sy n="116" d="100"/>
        </p:scale>
        <p:origin x="423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4CDE916-BBA2-4631-B438-DF84BC14D7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017B4F-6F02-41BC-9C68-721445AD20F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9EC58BB-61DC-334B-AA9A-068D7034CB58}" type="datetimeFigureOut">
              <a:rPr lang="en-US"/>
              <a:pPr>
                <a:defRPr/>
              </a:pPr>
              <a:t>6/30/25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C3BA7F7-BFF9-44E6-ADD7-4DFB5757852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1535379-60B3-4FCE-9401-B143702F4E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8C0572-2576-42AD-839B-CFA5DEF45AF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325845-0F45-4F01-8F1B-72ADAB492A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ptos" panose="020B0004020202020204" pitchFamily="34" charset="0"/>
              </a:defRPr>
            </a:lvl1pPr>
          </a:lstStyle>
          <a:p>
            <a:fld id="{92C412C3-8FD5-174C-8CD1-473FE6FDD91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3536950" rtl="0" eaLnBrk="0" fontAlgn="base" hangingPunct="0">
      <a:spcBef>
        <a:spcPct val="30000"/>
      </a:spcBef>
      <a:spcAft>
        <a:spcPct val="0"/>
      </a:spcAft>
      <a:defRPr sz="4600" kern="1200">
        <a:solidFill>
          <a:schemeClr val="tx1"/>
        </a:solidFill>
        <a:latin typeface="+mn-lt"/>
        <a:ea typeface="+mn-ea"/>
        <a:cs typeface="+mn-cs"/>
      </a:defRPr>
    </a:lvl1pPr>
    <a:lvl2pPr marL="1768475" algn="l" defTabSz="3536950" rtl="0" eaLnBrk="0" fontAlgn="base" hangingPunct="0">
      <a:spcBef>
        <a:spcPct val="30000"/>
      </a:spcBef>
      <a:spcAft>
        <a:spcPct val="0"/>
      </a:spcAft>
      <a:defRPr sz="4600" kern="1200">
        <a:solidFill>
          <a:schemeClr val="tx1"/>
        </a:solidFill>
        <a:latin typeface="+mn-lt"/>
        <a:ea typeface="+mn-ea"/>
        <a:cs typeface="+mn-cs"/>
      </a:defRPr>
    </a:lvl2pPr>
    <a:lvl3pPr marL="3536950" algn="l" defTabSz="3536950" rtl="0" eaLnBrk="0" fontAlgn="base" hangingPunct="0">
      <a:spcBef>
        <a:spcPct val="30000"/>
      </a:spcBef>
      <a:spcAft>
        <a:spcPct val="0"/>
      </a:spcAft>
      <a:defRPr sz="4600" kern="1200">
        <a:solidFill>
          <a:schemeClr val="tx1"/>
        </a:solidFill>
        <a:latin typeface="+mn-lt"/>
        <a:ea typeface="+mn-ea"/>
        <a:cs typeface="+mn-cs"/>
      </a:defRPr>
    </a:lvl3pPr>
    <a:lvl4pPr marL="5305425" algn="l" defTabSz="3536950" rtl="0" eaLnBrk="0" fontAlgn="base" hangingPunct="0">
      <a:spcBef>
        <a:spcPct val="30000"/>
      </a:spcBef>
      <a:spcAft>
        <a:spcPct val="0"/>
      </a:spcAft>
      <a:defRPr sz="4600" kern="1200">
        <a:solidFill>
          <a:schemeClr val="tx1"/>
        </a:solidFill>
        <a:latin typeface="+mn-lt"/>
        <a:ea typeface="+mn-ea"/>
        <a:cs typeface="+mn-cs"/>
      </a:defRPr>
    </a:lvl4pPr>
    <a:lvl5pPr marL="7075488" algn="l" defTabSz="3536950" rtl="0" eaLnBrk="0" fontAlgn="base" hangingPunct="0">
      <a:spcBef>
        <a:spcPct val="30000"/>
      </a:spcBef>
      <a:spcAft>
        <a:spcPct val="0"/>
      </a:spcAft>
      <a:defRPr sz="4600" kern="1200">
        <a:solidFill>
          <a:schemeClr val="tx1"/>
        </a:solidFill>
        <a:latin typeface="+mn-lt"/>
        <a:ea typeface="+mn-ea"/>
        <a:cs typeface="+mn-cs"/>
      </a:defRPr>
    </a:lvl5pPr>
    <a:lvl6pPr marL="8844991" algn="l" defTabSz="3537996" rtl="0" eaLnBrk="1" latinLnBrk="0" hangingPunct="1">
      <a:defRPr sz="4643" kern="1200">
        <a:solidFill>
          <a:schemeClr val="tx1"/>
        </a:solidFill>
        <a:latin typeface="+mn-lt"/>
        <a:ea typeface="+mn-ea"/>
        <a:cs typeface="+mn-cs"/>
      </a:defRPr>
    </a:lvl6pPr>
    <a:lvl7pPr marL="10613989" algn="l" defTabSz="3537996" rtl="0" eaLnBrk="1" latinLnBrk="0" hangingPunct="1">
      <a:defRPr sz="4643" kern="1200">
        <a:solidFill>
          <a:schemeClr val="tx1"/>
        </a:solidFill>
        <a:latin typeface="+mn-lt"/>
        <a:ea typeface="+mn-ea"/>
        <a:cs typeface="+mn-cs"/>
      </a:defRPr>
    </a:lvl7pPr>
    <a:lvl8pPr marL="12382988" algn="l" defTabSz="3537996" rtl="0" eaLnBrk="1" latinLnBrk="0" hangingPunct="1">
      <a:defRPr sz="4643" kern="1200">
        <a:solidFill>
          <a:schemeClr val="tx1"/>
        </a:solidFill>
        <a:latin typeface="+mn-lt"/>
        <a:ea typeface="+mn-ea"/>
        <a:cs typeface="+mn-cs"/>
      </a:defRPr>
    </a:lvl8pPr>
    <a:lvl9pPr marL="14151986" algn="l" defTabSz="3537996" rtl="0" eaLnBrk="1" latinLnBrk="0" hangingPunct="1">
      <a:defRPr sz="464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378FEE24-B84A-150D-205B-3982BB9C31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81A065-6E5C-C7C8-4E03-AB853236B1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35379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643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E2E0146A-40D7-2A42-9AD9-C7B9B70F25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34B79AF-5DE6-C049-B414-94F49B42CA86}" type="slidenum">
              <a:rPr lang="en-US" altLang="en-US">
                <a:latin typeface="Aptos" panose="020B0004020202020204" pitchFamily="34" charset="0"/>
              </a:rPr>
              <a:pPr/>
              <a:t>1</a:t>
            </a:fld>
            <a:endParaRPr lang="en-US" altLang="en-US">
              <a:latin typeface="Aptos" panose="020B00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046" y="7003597"/>
            <a:ext cx="25727184" cy="14898735"/>
          </a:xfrm>
        </p:spPr>
        <p:txBody>
          <a:bodyPr anchor="b"/>
          <a:lstStyle>
            <a:lvl1pPr algn="ctr">
              <a:defRPr sz="1986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3410" y="22476884"/>
            <a:ext cx="22700456" cy="10332032"/>
          </a:xfrm>
        </p:spPr>
        <p:txBody>
          <a:bodyPr/>
          <a:lstStyle>
            <a:lvl1pPr marL="0" indent="0" algn="ctr">
              <a:buNone/>
              <a:defRPr sz="7944"/>
            </a:lvl1pPr>
            <a:lvl2pPr marL="1513378" indent="0" algn="ctr">
              <a:buNone/>
              <a:defRPr sz="6620"/>
            </a:lvl2pPr>
            <a:lvl3pPr marL="3026755" indent="0" algn="ctr">
              <a:buNone/>
              <a:defRPr sz="5958"/>
            </a:lvl3pPr>
            <a:lvl4pPr marL="4540133" indent="0" algn="ctr">
              <a:buNone/>
              <a:defRPr sz="5296"/>
            </a:lvl4pPr>
            <a:lvl5pPr marL="6053511" indent="0" algn="ctr">
              <a:buNone/>
              <a:defRPr sz="5296"/>
            </a:lvl5pPr>
            <a:lvl6pPr marL="7566889" indent="0" algn="ctr">
              <a:buNone/>
              <a:defRPr sz="5296"/>
            </a:lvl6pPr>
            <a:lvl7pPr marL="9080266" indent="0" algn="ctr">
              <a:buNone/>
              <a:defRPr sz="5296"/>
            </a:lvl7pPr>
            <a:lvl8pPr marL="10593644" indent="0" algn="ctr">
              <a:buNone/>
              <a:defRPr sz="5296"/>
            </a:lvl8pPr>
            <a:lvl9pPr marL="12107022" indent="0" algn="ctr">
              <a:buNone/>
              <a:defRPr sz="529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FF647E-F8F3-198D-A2EF-AEA1F1BFE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DE490-5814-3044-AB94-33722AB971E6}" type="datetimeFigureOut">
              <a:rPr lang="en-US"/>
              <a:pPr>
                <a:defRPr/>
              </a:pPr>
              <a:t>6/30/25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8590D7-4E93-C5EC-DB5D-2A8D66830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A4B3CD-F9B6-D4EE-5950-8CEDD28FB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74B7EF-8BE4-FA47-A0C7-8DF8BD84D8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652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46C99B-1B6D-9D8E-4D2D-14C1A9228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1F541-45BD-6340-81D0-21CE8B299BD5}" type="datetimeFigureOut">
              <a:rPr lang="en-US"/>
              <a:pPr>
                <a:defRPr/>
              </a:pPr>
              <a:t>6/30/25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6EFF24-D957-E47F-74E4-02221AF82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C76ED-3FD2-3CDD-A91D-F9C3C89E0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C09984-F79A-E547-AA61-4D977D935E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4291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0020" y="2278397"/>
            <a:ext cx="6526381" cy="362661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0877" y="2278397"/>
            <a:ext cx="19200803" cy="362661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DD58D-4A46-F83A-7098-CC0A0AF88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CB695-E811-684C-97C4-EF24A92EAC61}" type="datetimeFigureOut">
              <a:rPr lang="en-US"/>
              <a:pPr>
                <a:defRPr/>
              </a:pPr>
              <a:t>6/30/25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56D9A5-26F8-1997-E98E-BAA468199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A2CD2-39A0-7B48-471B-2E4FF9901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55A41-79C3-664F-877F-620AEAFDC6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3955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525B4F-C441-20E1-0E9A-9BD6C139D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82669-0AE8-3444-9D4D-39678BEFFB48}" type="datetimeFigureOut">
              <a:rPr lang="en-US"/>
              <a:pPr>
                <a:defRPr/>
              </a:pPr>
              <a:t>6/30/25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B665E8-497E-F447-83C8-D32405743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72E693-F761-4FAC-B1B2-3BE7AD6AE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CE6E7A-EBEA-8C43-B8BC-27C9E4864D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3098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112" y="10668854"/>
            <a:ext cx="26105525" cy="17801211"/>
          </a:xfrm>
        </p:spPr>
        <p:txBody>
          <a:bodyPr anchor="b"/>
          <a:lstStyle>
            <a:lvl1pPr>
              <a:defRPr sz="1986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112" y="28638472"/>
            <a:ext cx="26105525" cy="9361236"/>
          </a:xfrm>
        </p:spPr>
        <p:txBody>
          <a:bodyPr/>
          <a:lstStyle>
            <a:lvl1pPr marL="0" indent="0">
              <a:buNone/>
              <a:defRPr sz="7944">
                <a:solidFill>
                  <a:schemeClr val="tx1"/>
                </a:solidFill>
              </a:defRPr>
            </a:lvl1pPr>
            <a:lvl2pPr marL="1513378" indent="0">
              <a:buNone/>
              <a:defRPr sz="6620">
                <a:solidFill>
                  <a:schemeClr val="tx1">
                    <a:tint val="75000"/>
                  </a:schemeClr>
                </a:solidFill>
              </a:defRPr>
            </a:lvl2pPr>
            <a:lvl3pPr marL="3026755" indent="0">
              <a:buNone/>
              <a:defRPr sz="5958">
                <a:solidFill>
                  <a:schemeClr val="tx1">
                    <a:tint val="75000"/>
                  </a:schemeClr>
                </a:solidFill>
              </a:defRPr>
            </a:lvl3pPr>
            <a:lvl4pPr marL="4540133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4pPr>
            <a:lvl5pPr marL="6053511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5pPr>
            <a:lvl6pPr marL="7566889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6pPr>
            <a:lvl7pPr marL="9080266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7pPr>
            <a:lvl8pPr marL="10593644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8pPr>
            <a:lvl9pPr marL="12107022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B4F7AD-1C53-EEA7-09C5-CA76780EB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81D7F-5AA5-5244-8C53-BFD3C1A2EE31}" type="datetimeFigureOut">
              <a:rPr lang="en-US"/>
              <a:pPr>
                <a:defRPr/>
              </a:pPr>
              <a:t>6/30/25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A86172-5B66-899F-1E85-3DF9A0075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3D8C6D-0120-4895-30DD-9809E6FF7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139DFF-75D5-7047-88B1-2B83DC9D7C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4311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0875" y="11391985"/>
            <a:ext cx="12863592" cy="271525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2808" y="11391985"/>
            <a:ext cx="12863592" cy="271525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9F744F9-5A5F-6391-ED95-249C58D15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E7F1B-320C-2B45-8B22-9C3A298FC2FC}" type="datetimeFigureOut">
              <a:rPr lang="en-US"/>
              <a:pPr>
                <a:defRPr/>
              </a:pPr>
              <a:t>6/30/25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337C136-D3CD-2F1B-4F3E-0AD47AE12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D404AF6-B8E0-6DF5-F4DB-B2C60FBF7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1394B0-BD4B-3D45-9FD4-44F07BB28D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5807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817" y="2278406"/>
            <a:ext cx="26105525" cy="82715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4821" y="10490535"/>
            <a:ext cx="12804474" cy="5141249"/>
          </a:xfrm>
        </p:spPr>
        <p:txBody>
          <a:bodyPr anchor="b"/>
          <a:lstStyle>
            <a:lvl1pPr marL="0" indent="0">
              <a:buNone/>
              <a:defRPr sz="7944" b="1"/>
            </a:lvl1pPr>
            <a:lvl2pPr marL="1513378" indent="0">
              <a:buNone/>
              <a:defRPr sz="6620" b="1"/>
            </a:lvl2pPr>
            <a:lvl3pPr marL="3026755" indent="0">
              <a:buNone/>
              <a:defRPr sz="5958" b="1"/>
            </a:lvl3pPr>
            <a:lvl4pPr marL="4540133" indent="0">
              <a:buNone/>
              <a:defRPr sz="5296" b="1"/>
            </a:lvl4pPr>
            <a:lvl5pPr marL="6053511" indent="0">
              <a:buNone/>
              <a:defRPr sz="5296" b="1"/>
            </a:lvl5pPr>
            <a:lvl6pPr marL="7566889" indent="0">
              <a:buNone/>
              <a:defRPr sz="5296" b="1"/>
            </a:lvl6pPr>
            <a:lvl7pPr marL="9080266" indent="0">
              <a:buNone/>
              <a:defRPr sz="5296" b="1"/>
            </a:lvl7pPr>
            <a:lvl8pPr marL="10593644" indent="0">
              <a:buNone/>
              <a:defRPr sz="5296" b="1"/>
            </a:lvl8pPr>
            <a:lvl9pPr marL="12107022" indent="0">
              <a:buNone/>
              <a:defRPr sz="52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4821" y="15631784"/>
            <a:ext cx="12804474" cy="2299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2810" y="10490535"/>
            <a:ext cx="12867534" cy="5141249"/>
          </a:xfrm>
        </p:spPr>
        <p:txBody>
          <a:bodyPr anchor="b"/>
          <a:lstStyle>
            <a:lvl1pPr marL="0" indent="0">
              <a:buNone/>
              <a:defRPr sz="7944" b="1"/>
            </a:lvl1pPr>
            <a:lvl2pPr marL="1513378" indent="0">
              <a:buNone/>
              <a:defRPr sz="6620" b="1"/>
            </a:lvl2pPr>
            <a:lvl3pPr marL="3026755" indent="0">
              <a:buNone/>
              <a:defRPr sz="5958" b="1"/>
            </a:lvl3pPr>
            <a:lvl4pPr marL="4540133" indent="0">
              <a:buNone/>
              <a:defRPr sz="5296" b="1"/>
            </a:lvl4pPr>
            <a:lvl5pPr marL="6053511" indent="0">
              <a:buNone/>
              <a:defRPr sz="5296" b="1"/>
            </a:lvl5pPr>
            <a:lvl6pPr marL="7566889" indent="0">
              <a:buNone/>
              <a:defRPr sz="5296" b="1"/>
            </a:lvl6pPr>
            <a:lvl7pPr marL="9080266" indent="0">
              <a:buNone/>
              <a:defRPr sz="5296" b="1"/>
            </a:lvl7pPr>
            <a:lvl8pPr marL="10593644" indent="0">
              <a:buNone/>
              <a:defRPr sz="5296" b="1"/>
            </a:lvl8pPr>
            <a:lvl9pPr marL="12107022" indent="0">
              <a:buNone/>
              <a:defRPr sz="52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2810" y="15631784"/>
            <a:ext cx="12867534" cy="2299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9AF041F-744C-B8A5-1239-257AF68FA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9BD11-A59C-114B-A51C-E0F72E2D7198}" type="datetimeFigureOut">
              <a:rPr lang="en-US"/>
              <a:pPr>
                <a:defRPr/>
              </a:pPr>
              <a:t>6/30/25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5655025-B57B-390F-D325-C7A0CADBA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CBC33B0-3BD8-754B-B7D8-83D8CB0D9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EF22A-1B6D-E942-811D-11D07F6555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2948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2D4011C-E4D5-00C4-E8EA-8C0B16CE3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2A3A5-3717-1A45-BE08-D705A6BB4A9E}" type="datetimeFigureOut">
              <a:rPr lang="en-US"/>
              <a:pPr>
                <a:defRPr/>
              </a:pPr>
              <a:t>6/30/25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BB28FF3-6169-1592-89D5-27E8E026F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2743534-1DD5-17C6-2E06-04354601B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A11F3E-B57C-384C-91F8-81430327C2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4304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9624DAD-7835-345B-8198-6FFC5D09B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2AA4F-FDE8-4D46-8F25-CEF41B761DE8}" type="datetimeFigureOut">
              <a:rPr lang="en-US"/>
              <a:pPr>
                <a:defRPr/>
              </a:pPr>
              <a:t>6/30/25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087D821-9B6C-D6E6-AA35-75FEE7CE9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D28CAA9-8FDF-52BE-5007-E79C46466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FF6E7-F9FA-EF4F-BBA1-26B13C24D1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3006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817" y="2852949"/>
            <a:ext cx="9761984" cy="9985322"/>
          </a:xfrm>
        </p:spPr>
        <p:txBody>
          <a:bodyPr anchor="b"/>
          <a:lstStyle>
            <a:lvl1pPr>
              <a:defRPr sz="105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7534" y="6161587"/>
            <a:ext cx="15322808" cy="30411646"/>
          </a:xfrm>
        </p:spPr>
        <p:txBody>
          <a:bodyPr/>
          <a:lstStyle>
            <a:lvl1pPr>
              <a:defRPr sz="10592"/>
            </a:lvl1pPr>
            <a:lvl2pPr>
              <a:defRPr sz="9268"/>
            </a:lvl2pPr>
            <a:lvl3pPr>
              <a:defRPr sz="7944"/>
            </a:lvl3pPr>
            <a:lvl4pPr>
              <a:defRPr sz="6620"/>
            </a:lvl4pPr>
            <a:lvl5pPr>
              <a:defRPr sz="6620"/>
            </a:lvl5pPr>
            <a:lvl6pPr>
              <a:defRPr sz="6620"/>
            </a:lvl6pPr>
            <a:lvl7pPr>
              <a:defRPr sz="6620"/>
            </a:lvl7pPr>
            <a:lvl8pPr>
              <a:defRPr sz="6620"/>
            </a:lvl8pPr>
            <a:lvl9pPr>
              <a:defRPr sz="6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4817" y="12838271"/>
            <a:ext cx="9761984" cy="23784486"/>
          </a:xfrm>
        </p:spPr>
        <p:txBody>
          <a:bodyPr/>
          <a:lstStyle>
            <a:lvl1pPr marL="0" indent="0">
              <a:buNone/>
              <a:defRPr sz="5296"/>
            </a:lvl1pPr>
            <a:lvl2pPr marL="1513378" indent="0">
              <a:buNone/>
              <a:defRPr sz="4634"/>
            </a:lvl2pPr>
            <a:lvl3pPr marL="3026755" indent="0">
              <a:buNone/>
              <a:defRPr sz="3972"/>
            </a:lvl3pPr>
            <a:lvl4pPr marL="4540133" indent="0">
              <a:buNone/>
              <a:defRPr sz="3310"/>
            </a:lvl4pPr>
            <a:lvl5pPr marL="6053511" indent="0">
              <a:buNone/>
              <a:defRPr sz="3310"/>
            </a:lvl5pPr>
            <a:lvl6pPr marL="7566889" indent="0">
              <a:buNone/>
              <a:defRPr sz="3310"/>
            </a:lvl6pPr>
            <a:lvl7pPr marL="9080266" indent="0">
              <a:buNone/>
              <a:defRPr sz="3310"/>
            </a:lvl7pPr>
            <a:lvl8pPr marL="10593644" indent="0">
              <a:buNone/>
              <a:defRPr sz="3310"/>
            </a:lvl8pPr>
            <a:lvl9pPr marL="12107022" indent="0">
              <a:buNone/>
              <a:defRPr sz="33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3681EC5-6CCE-3719-1AD1-90067A2FA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084DC-55A8-FC44-BC40-3F36DAEB5EEB}" type="datetimeFigureOut">
              <a:rPr lang="en-US"/>
              <a:pPr>
                <a:defRPr/>
              </a:pPr>
              <a:t>6/30/25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9296972-4BF9-0EB2-D61F-1BE243F29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1D08F74-25FC-6A12-8FAE-8F0763F17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19B3F-0F58-0C47-B461-E13950F32C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0704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817" y="2852949"/>
            <a:ext cx="9761984" cy="9985322"/>
          </a:xfrm>
        </p:spPr>
        <p:txBody>
          <a:bodyPr anchor="b"/>
          <a:lstStyle>
            <a:lvl1pPr>
              <a:defRPr sz="105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67534" y="6161587"/>
            <a:ext cx="15322808" cy="30411646"/>
          </a:xfrm>
        </p:spPr>
        <p:txBody>
          <a:bodyPr rtlCol="0">
            <a:normAutofit/>
          </a:bodyPr>
          <a:lstStyle>
            <a:lvl1pPr marL="0" indent="0">
              <a:buNone/>
              <a:defRPr sz="10592"/>
            </a:lvl1pPr>
            <a:lvl2pPr marL="1513378" indent="0">
              <a:buNone/>
              <a:defRPr sz="9268"/>
            </a:lvl2pPr>
            <a:lvl3pPr marL="3026755" indent="0">
              <a:buNone/>
              <a:defRPr sz="7944"/>
            </a:lvl3pPr>
            <a:lvl4pPr marL="4540133" indent="0">
              <a:buNone/>
              <a:defRPr sz="6620"/>
            </a:lvl4pPr>
            <a:lvl5pPr marL="6053511" indent="0">
              <a:buNone/>
              <a:defRPr sz="6620"/>
            </a:lvl5pPr>
            <a:lvl6pPr marL="7566889" indent="0">
              <a:buNone/>
              <a:defRPr sz="6620"/>
            </a:lvl6pPr>
            <a:lvl7pPr marL="9080266" indent="0">
              <a:buNone/>
              <a:defRPr sz="6620"/>
            </a:lvl7pPr>
            <a:lvl8pPr marL="10593644" indent="0">
              <a:buNone/>
              <a:defRPr sz="6620"/>
            </a:lvl8pPr>
            <a:lvl9pPr marL="12107022" indent="0">
              <a:buNone/>
              <a:defRPr sz="662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4817" y="12838271"/>
            <a:ext cx="9761984" cy="23784486"/>
          </a:xfrm>
        </p:spPr>
        <p:txBody>
          <a:bodyPr/>
          <a:lstStyle>
            <a:lvl1pPr marL="0" indent="0">
              <a:buNone/>
              <a:defRPr sz="5296"/>
            </a:lvl1pPr>
            <a:lvl2pPr marL="1513378" indent="0">
              <a:buNone/>
              <a:defRPr sz="4634"/>
            </a:lvl2pPr>
            <a:lvl3pPr marL="3026755" indent="0">
              <a:buNone/>
              <a:defRPr sz="3972"/>
            </a:lvl3pPr>
            <a:lvl4pPr marL="4540133" indent="0">
              <a:buNone/>
              <a:defRPr sz="3310"/>
            </a:lvl4pPr>
            <a:lvl5pPr marL="6053511" indent="0">
              <a:buNone/>
              <a:defRPr sz="3310"/>
            </a:lvl5pPr>
            <a:lvl6pPr marL="7566889" indent="0">
              <a:buNone/>
              <a:defRPr sz="3310"/>
            </a:lvl6pPr>
            <a:lvl7pPr marL="9080266" indent="0">
              <a:buNone/>
              <a:defRPr sz="3310"/>
            </a:lvl7pPr>
            <a:lvl8pPr marL="10593644" indent="0">
              <a:buNone/>
              <a:defRPr sz="3310"/>
            </a:lvl8pPr>
            <a:lvl9pPr marL="12107022" indent="0">
              <a:buNone/>
              <a:defRPr sz="33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184B2B6-A3FF-9C6F-F6C3-BD9D2DC89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99B75-E4C2-FF49-BA43-B2BB273A8B2A}" type="datetimeFigureOut">
              <a:rPr lang="en-US"/>
              <a:pPr>
                <a:defRPr/>
              </a:pPr>
              <a:t>6/30/25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0C6DC16-6E8B-8DA0-9059-DF4C863F0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6B9E0E-4FF3-8ECD-2DC8-317E2EDD3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BA00A2-3CE6-0F47-9E1E-D719F24898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4555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A0FC5B0-F02C-2A25-83BB-B879CCB736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081213" y="2278063"/>
            <a:ext cx="26104850" cy="827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E6D6769-F57D-66ED-BEC7-DDA176F61E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081213" y="11391900"/>
            <a:ext cx="26104850" cy="271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39FFB3-A509-443E-922F-9CEF53B6D7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81213" y="39663688"/>
            <a:ext cx="6810375" cy="2278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3972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6E4C260-B9AA-864E-85D0-FD55D7A6B62B}" type="datetimeFigureOut">
              <a:rPr lang="en-US"/>
              <a:pPr>
                <a:defRPr/>
              </a:pPr>
              <a:t>6/30/25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1FD34-9ED8-45C5-BC09-FF3D3C5E8F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026650" y="39663688"/>
            <a:ext cx="10213975" cy="2278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3972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D0164-3F74-4E64-9863-683D0C038F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375688" y="39663688"/>
            <a:ext cx="6810375" cy="22780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3900">
                <a:solidFill>
                  <a:srgbClr val="898989"/>
                </a:solidFill>
              </a:defRPr>
            </a:lvl1pPr>
          </a:lstStyle>
          <a:p>
            <a:fld id="{8D1292E2-B178-8B49-85F7-B97ECF8DDEB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xStyles>
    <p:titleStyle>
      <a:lvl1pPr algn="l" defTabSz="30257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45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30257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4500">
          <a:solidFill>
            <a:schemeClr val="tx1"/>
          </a:solidFill>
          <a:latin typeface="Calibri Light" panose="020F0302020204030204" pitchFamily="34" charset="0"/>
        </a:defRPr>
      </a:lvl2pPr>
      <a:lvl3pPr algn="l" defTabSz="30257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4500">
          <a:solidFill>
            <a:schemeClr val="tx1"/>
          </a:solidFill>
          <a:latin typeface="Calibri Light" panose="020F0302020204030204" pitchFamily="34" charset="0"/>
        </a:defRPr>
      </a:lvl3pPr>
      <a:lvl4pPr algn="l" defTabSz="30257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4500">
          <a:solidFill>
            <a:schemeClr val="tx1"/>
          </a:solidFill>
          <a:latin typeface="Calibri Light" panose="020F0302020204030204" pitchFamily="34" charset="0"/>
        </a:defRPr>
      </a:lvl4pPr>
      <a:lvl5pPr algn="l" defTabSz="30257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45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3025775" rtl="0" fontAlgn="base">
        <a:lnSpc>
          <a:spcPct val="90000"/>
        </a:lnSpc>
        <a:spcBef>
          <a:spcPct val="0"/>
        </a:spcBef>
        <a:spcAft>
          <a:spcPct val="0"/>
        </a:spcAft>
        <a:defRPr sz="145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3025775" rtl="0" fontAlgn="base">
        <a:lnSpc>
          <a:spcPct val="90000"/>
        </a:lnSpc>
        <a:spcBef>
          <a:spcPct val="0"/>
        </a:spcBef>
        <a:spcAft>
          <a:spcPct val="0"/>
        </a:spcAft>
        <a:defRPr sz="145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3025775" rtl="0" fontAlgn="base">
        <a:lnSpc>
          <a:spcPct val="90000"/>
        </a:lnSpc>
        <a:spcBef>
          <a:spcPct val="0"/>
        </a:spcBef>
        <a:spcAft>
          <a:spcPct val="0"/>
        </a:spcAft>
        <a:defRPr sz="145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3025775" rtl="0" fontAlgn="base">
        <a:lnSpc>
          <a:spcPct val="90000"/>
        </a:lnSpc>
        <a:spcBef>
          <a:spcPct val="0"/>
        </a:spcBef>
        <a:spcAft>
          <a:spcPct val="0"/>
        </a:spcAft>
        <a:defRPr sz="145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755650" indent="-755650" algn="l" defTabSz="3025775" rtl="0" eaLnBrk="0" fontAlgn="base" hangingPunct="0">
        <a:lnSpc>
          <a:spcPct val="90000"/>
        </a:lnSpc>
        <a:spcBef>
          <a:spcPts val="3313"/>
        </a:spcBef>
        <a:spcAft>
          <a:spcPct val="0"/>
        </a:spcAft>
        <a:buFont typeface="Arial" panose="020B0604020202020204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1pPr>
      <a:lvl2pPr marL="2268538" indent="-755650" algn="l" defTabSz="3025775" rtl="0" eaLnBrk="0" fontAlgn="base" hangingPunct="0">
        <a:lnSpc>
          <a:spcPct val="90000"/>
        </a:lnSpc>
        <a:spcBef>
          <a:spcPts val="1650"/>
        </a:spcBef>
        <a:spcAft>
          <a:spcPct val="0"/>
        </a:spcAft>
        <a:buFont typeface="Arial" panose="020B0604020202020204" pitchFamily="34" charset="0"/>
        <a:buChar char="•"/>
        <a:defRPr sz="7900" kern="1200">
          <a:solidFill>
            <a:schemeClr val="tx1"/>
          </a:solidFill>
          <a:latin typeface="+mn-lt"/>
          <a:ea typeface="+mn-ea"/>
          <a:cs typeface="+mn-cs"/>
        </a:defRPr>
      </a:lvl2pPr>
      <a:lvl3pPr marL="3783013" indent="-755650" algn="l" defTabSz="3025775" rtl="0" eaLnBrk="0" fontAlgn="base" hangingPunct="0">
        <a:lnSpc>
          <a:spcPct val="90000"/>
        </a:lnSpc>
        <a:spcBef>
          <a:spcPts val="1650"/>
        </a:spcBef>
        <a:spcAft>
          <a:spcPct val="0"/>
        </a:spcAft>
        <a:buFont typeface="Arial" panose="020B0604020202020204" pitchFamily="34" charset="0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3pPr>
      <a:lvl4pPr marL="5295900" indent="-755650" algn="l" defTabSz="3025775" rtl="0" eaLnBrk="0" fontAlgn="base" hangingPunct="0">
        <a:lnSpc>
          <a:spcPct val="90000"/>
        </a:lnSpc>
        <a:spcBef>
          <a:spcPts val="1650"/>
        </a:spcBef>
        <a:spcAft>
          <a:spcPct val="0"/>
        </a:spcAft>
        <a:buFont typeface="Arial" panose="020B0604020202020204" pitchFamily="34" charset="0"/>
        <a:buChar char="•"/>
        <a:defRPr sz="5900" kern="1200">
          <a:solidFill>
            <a:schemeClr val="tx1"/>
          </a:solidFill>
          <a:latin typeface="+mn-lt"/>
          <a:ea typeface="+mn-ea"/>
          <a:cs typeface="+mn-cs"/>
        </a:defRPr>
      </a:lvl4pPr>
      <a:lvl5pPr marL="6808788" indent="-755650" algn="l" defTabSz="3025775" rtl="0" eaLnBrk="0" fontAlgn="base" hangingPunct="0">
        <a:lnSpc>
          <a:spcPct val="90000"/>
        </a:lnSpc>
        <a:spcBef>
          <a:spcPts val="1650"/>
        </a:spcBef>
        <a:spcAft>
          <a:spcPct val="0"/>
        </a:spcAft>
        <a:buFont typeface="Arial" panose="020B0604020202020204" pitchFamily="34" charset="0"/>
        <a:buChar char="•"/>
        <a:defRPr sz="5900" kern="1200">
          <a:solidFill>
            <a:schemeClr val="tx1"/>
          </a:solidFill>
          <a:latin typeface="+mn-lt"/>
          <a:ea typeface="+mn-ea"/>
          <a:cs typeface="+mn-cs"/>
        </a:defRPr>
      </a:lvl5pPr>
      <a:lvl6pPr marL="8323577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6pPr>
      <a:lvl7pPr marL="9836955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7pPr>
      <a:lvl8pPr marL="11350333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8pPr>
      <a:lvl9pPr marL="12863711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1pPr>
      <a:lvl2pPr marL="1513378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2pPr>
      <a:lvl3pPr marL="3026755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3pPr>
      <a:lvl4pPr marL="4540133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4pPr>
      <a:lvl5pPr marL="6053511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5pPr>
      <a:lvl6pPr marL="7566889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6pPr>
      <a:lvl7pPr marL="9080266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7pPr>
      <a:lvl8pPr marL="10593644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8pPr>
      <a:lvl9pPr marL="12107022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emf"/><Relationship Id="rId18" Type="http://schemas.openxmlformats.org/officeDocument/2006/relationships/image" Target="../media/image15.jpeg"/><Relationship Id="rId26" Type="http://schemas.openxmlformats.org/officeDocument/2006/relationships/image" Target="../media/image23.emf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emf"/><Relationship Id="rId17" Type="http://schemas.openxmlformats.org/officeDocument/2006/relationships/image" Target="../media/image14.png"/><Relationship Id="rId25" Type="http://schemas.openxmlformats.org/officeDocument/2006/relationships/image" Target="../media/image22.e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21.emf"/><Relationship Id="rId5" Type="http://schemas.openxmlformats.org/officeDocument/2006/relationships/image" Target="../media/image2.emf"/><Relationship Id="rId15" Type="http://schemas.openxmlformats.org/officeDocument/2006/relationships/image" Target="../media/image12.png"/><Relationship Id="rId23" Type="http://schemas.openxmlformats.org/officeDocument/2006/relationships/image" Target="../media/image20.emf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png"/><Relationship Id="rId14" Type="http://schemas.openxmlformats.org/officeDocument/2006/relationships/image" Target="../media/image11.emf"/><Relationship Id="rId22" Type="http://schemas.openxmlformats.org/officeDocument/2006/relationships/image" Target="../media/image19.emf"/><Relationship Id="rId27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E75B6"/>
            </a:gs>
            <a:gs pos="16000">
              <a:srgbClr val="A6A6A6">
                <a:alpha val="86450"/>
              </a:srgbClr>
            </a:gs>
            <a:gs pos="62000">
              <a:srgbClr val="A6A6A6">
                <a:alpha val="47493"/>
              </a:srgbClr>
            </a:gs>
            <a:gs pos="100000">
              <a:srgbClr val="A6A6A6">
                <a:alpha val="15311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niversité de Mons (UMons) - ictjob.be">
            <a:extLst>
              <a:ext uri="{FF2B5EF4-FFF2-40B4-BE49-F238E27FC236}">
                <a16:creationId xmlns:a16="http://schemas.microsoft.com/office/drawing/2014/main" id="{F4552257-EC2F-40F2-4CD6-B757AE6E1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0625" y="312738"/>
            <a:ext cx="737235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8">
            <a:extLst>
              <a:ext uri="{FF2B5EF4-FFF2-40B4-BE49-F238E27FC236}">
                <a16:creationId xmlns:a16="http://schemas.microsoft.com/office/drawing/2014/main" id="{53B66A23-AB6F-47AD-8CDF-7C1A26382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413" y="34925"/>
            <a:ext cx="22251987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6000" b="1" noProof="0" dirty="0">
                <a:solidFill>
                  <a:schemeClr val="bg1"/>
                </a:solidFill>
                <a:cs typeface="Calibri" panose="020F0502020204030204" pitchFamily="34" charset="0"/>
              </a:rPr>
              <a:t>Investigation of Physico-Chemical Properties of Manganese(II)-Complex for the Conjunction with Silica Nanoparticles</a:t>
            </a:r>
          </a:p>
          <a:p>
            <a:pPr eaLnBrk="1" hangingPunct="1">
              <a:defRPr/>
            </a:pPr>
            <a:r>
              <a:rPr lang="en-US" sz="6000" b="1" u="sng" noProof="0" dirty="0">
                <a:solidFill>
                  <a:schemeClr val="bg1"/>
                </a:solidFill>
                <a:cs typeface="Calibri" panose="020F0502020204030204" pitchFamily="34" charset="0"/>
              </a:rPr>
              <a:t>Guru </a:t>
            </a:r>
            <a:r>
              <a:rPr lang="en-US" sz="6000" b="1" u="sng" noProof="0" dirty="0" err="1">
                <a:solidFill>
                  <a:schemeClr val="bg1"/>
                </a:solidFill>
                <a:cs typeface="Calibri" panose="020F0502020204030204" pitchFamily="34" charset="0"/>
              </a:rPr>
              <a:t>kiran</a:t>
            </a:r>
            <a:r>
              <a:rPr lang="en-US" sz="6000" b="1" u="sng" noProof="0" dirty="0">
                <a:solidFill>
                  <a:schemeClr val="bg1"/>
                </a:solidFill>
                <a:cs typeface="Calibri" panose="020F0502020204030204" pitchFamily="34" charset="0"/>
              </a:rPr>
              <a:t> K R</a:t>
            </a:r>
            <a:r>
              <a:rPr lang="en-US" sz="6000" b="1" u="sng" baseline="30000" noProof="0" dirty="0">
                <a:solidFill>
                  <a:schemeClr val="bg1"/>
                </a:solidFill>
                <a:cs typeface="Calibri" panose="020F0502020204030204" pitchFamily="34" charset="0"/>
              </a:rPr>
              <a:t>1</a:t>
            </a:r>
            <a:r>
              <a:rPr lang="en-US" sz="6000" b="1" noProof="0" dirty="0">
                <a:solidFill>
                  <a:schemeClr val="bg1"/>
                </a:solidFill>
                <a:cs typeface="Calibri" panose="020F0502020204030204" pitchFamily="34" charset="0"/>
              </a:rPr>
              <a:t>, </a:t>
            </a:r>
            <a:r>
              <a:rPr lang="en-US" sz="6000" b="1" noProof="0" dirty="0">
                <a:solidFill>
                  <a:schemeClr val="bg1"/>
                </a:solidFill>
              </a:rPr>
              <a:t>Céline</a:t>
            </a:r>
            <a:r>
              <a:rPr lang="en-US" sz="6000" b="1" noProof="0" dirty="0">
                <a:solidFill>
                  <a:schemeClr val="bg1"/>
                </a:solidFill>
                <a:cs typeface="Calibri" panose="020F0502020204030204" pitchFamily="34" charset="0"/>
              </a:rPr>
              <a:t> Henoumont</a:t>
            </a:r>
            <a:r>
              <a:rPr lang="en-US" sz="6000" b="1" baseline="30000" noProof="0" dirty="0">
                <a:solidFill>
                  <a:schemeClr val="bg1"/>
                </a:solidFill>
                <a:cs typeface="Calibri" panose="020F0502020204030204" pitchFamily="34" charset="0"/>
              </a:rPr>
              <a:t>2</a:t>
            </a:r>
            <a:r>
              <a:rPr lang="en-US" sz="6000" b="1" noProof="0" dirty="0">
                <a:solidFill>
                  <a:schemeClr val="bg1"/>
                </a:solidFill>
                <a:cs typeface="Calibri" panose="020F0502020204030204" pitchFamily="34" charset="0"/>
              </a:rPr>
              <a:t>, Sophie laurent</a:t>
            </a:r>
            <a:r>
              <a:rPr lang="en-US" sz="6000" b="1" baseline="30000" noProof="0" dirty="0">
                <a:solidFill>
                  <a:schemeClr val="bg1"/>
                </a:solidFill>
                <a:cs typeface="Calibri" panose="020F0502020204030204" pitchFamily="34" charset="0"/>
              </a:rPr>
              <a:t>3</a:t>
            </a:r>
          </a:p>
          <a:p>
            <a:pPr eaLnBrk="1" hangingPunct="1">
              <a:defRPr/>
            </a:pPr>
            <a:endParaRPr lang="en-US" sz="3600" b="1" baseline="30000" noProof="0" dirty="0">
              <a:solidFill>
                <a:schemeClr val="bg1"/>
              </a:solidFill>
              <a:latin typeface="Poppins"/>
              <a:ea typeface="Poppins"/>
              <a:cs typeface="Poppins"/>
            </a:endParaRPr>
          </a:p>
          <a:p>
            <a:pPr eaLnBrk="1" hangingPunct="1">
              <a:defRPr/>
            </a:pPr>
            <a:r>
              <a:rPr lang="en-US" sz="3600" noProof="0" dirty="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General, Organic and Biomedical Chemistry, NMR and Molecular Imaging Lab.</a:t>
            </a:r>
          </a:p>
          <a:p>
            <a:pPr eaLnBrk="1" hangingPunct="1">
              <a:defRPr/>
            </a:pPr>
            <a:r>
              <a:rPr lang="en-US" sz="3600" noProof="0" dirty="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University of Mons, 7000, Belgium.</a:t>
            </a:r>
          </a:p>
          <a:p>
            <a:pPr eaLnBrk="1" hangingPunct="1">
              <a:defRPr/>
            </a:pPr>
            <a:endParaRPr lang="en-US" sz="6000" baseline="30000" noProof="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10" name="Alternate Process 9">
            <a:extLst>
              <a:ext uri="{FF2B5EF4-FFF2-40B4-BE49-F238E27FC236}">
                <a16:creationId xmlns:a16="http://schemas.microsoft.com/office/drawing/2014/main" id="{E86841C0-E075-BD7C-C849-A006E53B9977}"/>
              </a:ext>
            </a:extLst>
          </p:cNvPr>
          <p:cNvSpPr/>
          <p:nvPr/>
        </p:nvSpPr>
        <p:spPr>
          <a:xfrm>
            <a:off x="0" y="4899025"/>
            <a:ext cx="30267275" cy="547688"/>
          </a:xfrm>
          <a:prstGeom prst="flowChartAlternateProcess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noProof="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5D4164-DB61-0D7C-E5B2-F657436A4D5F}"/>
              </a:ext>
            </a:extLst>
          </p:cNvPr>
          <p:cNvSpPr txBox="1"/>
          <p:nvPr/>
        </p:nvSpPr>
        <p:spPr>
          <a:xfrm>
            <a:off x="633413" y="5519738"/>
            <a:ext cx="29048075" cy="3477875"/>
          </a:xfrm>
          <a:prstGeom prst="rect">
            <a:avLst/>
          </a:prstGeom>
          <a:solidFill>
            <a:schemeClr val="bg1">
              <a:lumMod val="85000"/>
              <a:alpha val="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noProof="0" dirty="0">
                <a:latin typeface="+mn-lt"/>
              </a:rPr>
              <a:t>Introduction: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noProof="0" dirty="0">
                <a:latin typeface="+mn-lt"/>
              </a:rPr>
              <a:t>Mn(II) complexes are promising alternatives to Gd(III)-based contrast agents in MRI applications. This study explores the </a:t>
            </a:r>
            <a:r>
              <a:rPr lang="en-US" sz="4400" noProof="0" dirty="0" err="1">
                <a:latin typeface="+mn-lt"/>
              </a:rPr>
              <a:t>physico</a:t>
            </a:r>
            <a:r>
              <a:rPr lang="en-US" sz="4400" noProof="0" dirty="0">
                <a:latin typeface="+mn-lt"/>
              </a:rPr>
              <a:t>-chemical properties of Mn(II) complexes with the hexadentate PC2A and PC2AM and their bifunctional derivatives (PC2A-Bf and  PC2AM-Bf), focusing on their synthesis, thermodynamic properties, kinetic inertness, and relaxation enhancement.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C32A19A-E791-9A27-D3B3-7B6EA031BB0A}"/>
              </a:ext>
            </a:extLst>
          </p:cNvPr>
          <p:cNvSpPr/>
          <p:nvPr/>
        </p:nvSpPr>
        <p:spPr>
          <a:xfrm>
            <a:off x="627063" y="8901113"/>
            <a:ext cx="14803437" cy="10693400"/>
          </a:xfrm>
          <a:prstGeom prst="rect">
            <a:avLst/>
          </a:prstGeom>
          <a:solidFill>
            <a:schemeClr val="bg1">
              <a:alpha val="32167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2CFBE8-E5F7-69A7-8A19-A15ECD6FDF93}"/>
              </a:ext>
            </a:extLst>
          </p:cNvPr>
          <p:cNvSpPr/>
          <p:nvPr/>
        </p:nvSpPr>
        <p:spPr>
          <a:xfrm>
            <a:off x="15408275" y="8816975"/>
            <a:ext cx="14859000" cy="10694988"/>
          </a:xfrm>
          <a:prstGeom prst="rect">
            <a:avLst/>
          </a:prstGeom>
          <a:solidFill>
            <a:schemeClr val="bg1">
              <a:alpha val="32167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noProof="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350CCC-6489-F48C-243C-92F11ECED647}"/>
              </a:ext>
            </a:extLst>
          </p:cNvPr>
          <p:cNvSpPr/>
          <p:nvPr/>
        </p:nvSpPr>
        <p:spPr>
          <a:xfrm>
            <a:off x="15179675" y="19800888"/>
            <a:ext cx="15065375" cy="10856912"/>
          </a:xfrm>
          <a:prstGeom prst="rect">
            <a:avLst/>
          </a:prstGeom>
          <a:solidFill>
            <a:schemeClr val="bg1">
              <a:alpha val="32167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noProof="0" dirty="0"/>
          </a:p>
        </p:txBody>
      </p:sp>
      <p:sp>
        <p:nvSpPr>
          <p:cNvPr id="3082" name="Téglalap 18">
            <a:extLst>
              <a:ext uri="{FF2B5EF4-FFF2-40B4-BE49-F238E27FC236}">
                <a16:creationId xmlns:a16="http://schemas.microsoft.com/office/drawing/2014/main" id="{4E19D788-F1C5-A14D-8D43-5D0EC027CF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08300" y="10394950"/>
            <a:ext cx="25828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en-US" sz="2400" b="1" noProof="0" dirty="0"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2400" b="1" baseline="30000" noProof="0" dirty="0">
                <a:ea typeface="Calibri" panose="020F0502020204030204" pitchFamily="34" charset="0"/>
                <a:cs typeface="Arial" panose="020B0604020202020204" pitchFamily="34" charset="0"/>
              </a:rPr>
              <a:t>+</a:t>
            </a:r>
            <a:r>
              <a:rPr lang="en-US" sz="2400" b="1" noProof="0" dirty="0">
                <a:ea typeface="Calibri" panose="020F0502020204030204" pitchFamily="34" charset="0"/>
                <a:cs typeface="Arial" panose="020B0604020202020204" pitchFamily="34" charset="0"/>
              </a:rPr>
              <a:t>  +   H</a:t>
            </a:r>
            <a:r>
              <a:rPr lang="en-US" sz="2400" b="1" baseline="-25000" noProof="0" dirty="0">
                <a:ea typeface="Calibri" panose="020F0502020204030204" pitchFamily="34" charset="0"/>
                <a:cs typeface="Arial" panose="020B0604020202020204" pitchFamily="34" charset="0"/>
              </a:rPr>
              <a:t>i-1</a:t>
            </a:r>
            <a:r>
              <a:rPr lang="en-US" sz="2400" b="1" noProof="0" dirty="0">
                <a:ea typeface="Calibri" panose="020F0502020204030204" pitchFamily="34" charset="0"/>
                <a:cs typeface="Arial" panose="020B0604020202020204" pitchFamily="34" charset="0"/>
              </a:rPr>
              <a:t>L          H</a:t>
            </a:r>
            <a:r>
              <a:rPr lang="en-US" sz="2400" b="1" baseline="-25000" noProof="0" dirty="0"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2400" b="1" noProof="0" dirty="0"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</a:p>
        </p:txBody>
      </p:sp>
      <p:sp>
        <p:nvSpPr>
          <p:cNvPr id="3083" name="Téglalap 30">
            <a:extLst>
              <a:ext uri="{FF2B5EF4-FFF2-40B4-BE49-F238E27FC236}">
                <a16:creationId xmlns:a16="http://schemas.microsoft.com/office/drawing/2014/main" id="{83233A30-1B17-9676-BF08-0AC57F69B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97188" y="11255375"/>
            <a:ext cx="35369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en-US" sz="2400" b="1" noProof="0" dirty="0"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en-US" sz="2400" b="1" baseline="30000" noProof="0" dirty="0">
                <a:ea typeface="Calibri" panose="020F0502020204030204" pitchFamily="34" charset="0"/>
                <a:cs typeface="Arial" panose="020B0604020202020204" pitchFamily="34" charset="0"/>
              </a:rPr>
              <a:t>2+</a:t>
            </a:r>
            <a:r>
              <a:rPr lang="en-US" sz="2400" b="1" noProof="0" dirty="0">
                <a:ea typeface="Calibri" panose="020F0502020204030204" pitchFamily="34" charset="0"/>
                <a:cs typeface="Arial" panose="020B0604020202020204" pitchFamily="34" charset="0"/>
              </a:rPr>
              <a:t>  +   L             ML</a:t>
            </a:r>
          </a:p>
        </p:txBody>
      </p:sp>
      <p:sp>
        <p:nvSpPr>
          <p:cNvPr id="3084" name="Téglalap 34">
            <a:extLst>
              <a:ext uri="{FF2B5EF4-FFF2-40B4-BE49-F238E27FC236}">
                <a16:creationId xmlns:a16="http://schemas.microsoft.com/office/drawing/2014/main" id="{25221269-BCF1-290A-D132-433D8EE21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36863" y="12118975"/>
            <a:ext cx="33274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en-US" sz="2400" b="1" noProof="0" dirty="0">
                <a:ea typeface="Calibri" panose="020F0502020204030204" pitchFamily="34" charset="0"/>
                <a:cs typeface="Arial" panose="020B0604020202020204" pitchFamily="34" charset="0"/>
              </a:rPr>
              <a:t>MH</a:t>
            </a:r>
            <a:r>
              <a:rPr lang="en-US" sz="2400" b="1" baseline="-25000" noProof="0" dirty="0">
                <a:ea typeface="Calibri" panose="020F0502020204030204" pitchFamily="34" charset="0"/>
                <a:cs typeface="Arial" panose="020B0604020202020204" pitchFamily="34" charset="0"/>
              </a:rPr>
              <a:t>i-1</a:t>
            </a:r>
            <a:r>
              <a:rPr lang="en-US" sz="2400" b="1" noProof="0" dirty="0">
                <a:ea typeface="Calibri" panose="020F0502020204030204" pitchFamily="34" charset="0"/>
                <a:cs typeface="Arial" panose="020B0604020202020204" pitchFamily="34" charset="0"/>
              </a:rPr>
              <a:t>L  +   H</a:t>
            </a:r>
            <a:r>
              <a:rPr lang="en-US" sz="2400" b="1" baseline="30000" noProof="0" dirty="0">
                <a:ea typeface="Calibri" panose="020F0502020204030204" pitchFamily="34" charset="0"/>
                <a:cs typeface="Arial" panose="020B0604020202020204" pitchFamily="34" charset="0"/>
              </a:rPr>
              <a:t>+</a:t>
            </a:r>
            <a:r>
              <a:rPr lang="en-US" sz="2400" b="1" noProof="0" dirty="0">
                <a:ea typeface="Calibri" panose="020F0502020204030204" pitchFamily="34" charset="0"/>
                <a:cs typeface="Arial" panose="020B0604020202020204" pitchFamily="34" charset="0"/>
              </a:rPr>
              <a:t>             MH</a:t>
            </a:r>
            <a:r>
              <a:rPr lang="en-US" sz="2400" b="1" baseline="-25000" noProof="0" dirty="0"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2400" b="1" noProof="0" dirty="0"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</a:p>
        </p:txBody>
      </p:sp>
      <p:graphicFrame>
        <p:nvGraphicFramePr>
          <p:cNvPr id="3085" name="Objektum 35">
            <a:extLst>
              <a:ext uri="{FF2B5EF4-FFF2-40B4-BE49-F238E27FC236}">
                <a16:creationId xmlns:a16="http://schemas.microsoft.com/office/drawing/2014/main" id="{B25E7527-E721-5DA0-84F0-7474619907E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211675" y="12245975"/>
          <a:ext cx="973138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431800" imgH="165100" progId="ChemDraw.Document.6.0">
                  <p:embed/>
                </p:oleObj>
              </mc:Choice>
              <mc:Fallback>
                <p:oleObj name="CS ChemDraw Drawing" r:id="rId4" imgW="431800" imgH="165100" progId="ChemDraw.Document.6.0">
                  <p:embed/>
                  <p:pic>
                    <p:nvPicPr>
                      <p:cNvPr id="0" name="Objektum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11675" y="12245975"/>
                        <a:ext cx="973138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86" name="Picture 67" descr="A graph of a ph value&#10;&#10;AI-generated content may be incorrect.">
            <a:extLst>
              <a:ext uri="{FF2B5EF4-FFF2-40B4-BE49-F238E27FC236}">
                <a16:creationId xmlns:a16="http://schemas.microsoft.com/office/drawing/2014/main" id="{F0781102-6428-1A50-D0CC-41C0CF195B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3" r="6282"/>
          <a:stretch>
            <a:fillRect/>
          </a:stretch>
        </p:blipFill>
        <p:spPr bwMode="auto">
          <a:xfrm>
            <a:off x="22367874" y="25825450"/>
            <a:ext cx="7226301" cy="4652963"/>
          </a:xfrm>
          <a:prstGeom prst="rect">
            <a:avLst/>
          </a:prstGeom>
          <a:solidFill>
            <a:schemeClr val="bg1">
              <a:alpha val="5647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69" descr="A diagram of a ph value&#10;&#10;AI-generated content may be incorrect.">
            <a:extLst>
              <a:ext uri="{FF2B5EF4-FFF2-40B4-BE49-F238E27FC236}">
                <a16:creationId xmlns:a16="http://schemas.microsoft.com/office/drawing/2014/main" id="{3691DA0A-34BE-378B-9791-6658035D24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0" r="8138"/>
          <a:stretch>
            <a:fillRect/>
          </a:stretch>
        </p:blipFill>
        <p:spPr bwMode="auto">
          <a:xfrm>
            <a:off x="15362238" y="21280438"/>
            <a:ext cx="695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D0BC8209-4349-8E51-A678-7C3EBD1234E6}"/>
              </a:ext>
            </a:extLst>
          </p:cNvPr>
          <p:cNvSpPr/>
          <p:nvPr/>
        </p:nvSpPr>
        <p:spPr>
          <a:xfrm>
            <a:off x="15705138" y="30737175"/>
            <a:ext cx="14562137" cy="10694988"/>
          </a:xfrm>
          <a:prstGeom prst="rect">
            <a:avLst/>
          </a:prstGeom>
          <a:solidFill>
            <a:schemeClr val="bg1">
              <a:alpha val="32167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noProof="0" dirty="0">
              <a:solidFill>
                <a:schemeClr val="tx1"/>
              </a:solidFill>
            </a:endParaRPr>
          </a:p>
        </p:txBody>
      </p:sp>
      <p:pic>
        <p:nvPicPr>
          <p:cNvPr id="3089" name="Picture 79" descr="A graph of a graph&#10;&#10;AI-generated content may be incorrect.">
            <a:extLst>
              <a:ext uri="{FF2B5EF4-FFF2-40B4-BE49-F238E27FC236}">
                <a16:creationId xmlns:a16="http://schemas.microsoft.com/office/drawing/2014/main" id="{5AE60D81-226B-A1FA-4175-CC868B6B1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" t="7768" r="3337" b="3044"/>
          <a:stretch>
            <a:fillRect/>
          </a:stretch>
        </p:blipFill>
        <p:spPr bwMode="auto">
          <a:xfrm>
            <a:off x="1274763" y="35982275"/>
            <a:ext cx="64928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1" name="Content Placeholder 4">
            <a:extLst>
              <a:ext uri="{FF2B5EF4-FFF2-40B4-BE49-F238E27FC236}">
                <a16:creationId xmlns:a16="http://schemas.microsoft.com/office/drawing/2014/main" id="{C04565CB-D7ED-4B3B-B0AC-BE266ABC86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509618"/>
              </p:ext>
            </p:extLst>
          </p:nvPr>
        </p:nvGraphicFramePr>
        <p:xfrm>
          <a:off x="8366760" y="35271393"/>
          <a:ext cx="5806440" cy="5387350"/>
        </p:xfrm>
        <a:graphic>
          <a:graphicData uri="http://schemas.openxmlformats.org/drawingml/2006/table">
            <a:tbl>
              <a:tblPr/>
              <a:tblGrid>
                <a:gridCol w="1096411">
                  <a:extLst>
                    <a:ext uri="{9D8B030D-6E8A-4147-A177-3AD203B41FA5}">
                      <a16:colId xmlns:a16="http://schemas.microsoft.com/office/drawing/2014/main" val="3973984612"/>
                    </a:ext>
                  </a:extLst>
                </a:gridCol>
                <a:gridCol w="1269955">
                  <a:extLst>
                    <a:ext uri="{9D8B030D-6E8A-4147-A177-3AD203B41FA5}">
                      <a16:colId xmlns:a16="http://schemas.microsoft.com/office/drawing/2014/main" val="478437683"/>
                    </a:ext>
                  </a:extLst>
                </a:gridCol>
                <a:gridCol w="1829516">
                  <a:extLst>
                    <a:ext uri="{9D8B030D-6E8A-4147-A177-3AD203B41FA5}">
                      <a16:colId xmlns:a16="http://schemas.microsoft.com/office/drawing/2014/main" val="1688354104"/>
                    </a:ext>
                  </a:extLst>
                </a:gridCol>
                <a:gridCol w="1610558">
                  <a:extLst>
                    <a:ext uri="{9D8B030D-6E8A-4147-A177-3AD203B41FA5}">
                      <a16:colId xmlns:a16="http://schemas.microsoft.com/office/drawing/2014/main" val="2155503830"/>
                    </a:ext>
                  </a:extLst>
                </a:gridCol>
              </a:tblGrid>
              <a:tr h="365156">
                <a:tc>
                  <a:txBody>
                    <a:bodyPr/>
                    <a:lstStyle>
                      <a:lvl1pPr defTabSz="3025775">
                        <a:lnSpc>
                          <a:spcPct val="90000"/>
                        </a:lnSpc>
                        <a:spcBef>
                          <a:spcPts val="3313"/>
                        </a:spcBef>
                        <a:buFont typeface="Arial" panose="020B0604020202020204" pitchFamily="34" charset="0"/>
                        <a:defRPr sz="8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3025775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7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3025775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6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3025775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3025775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3025775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3025775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3025775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3025775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30257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defTabSz="3025775">
                        <a:lnSpc>
                          <a:spcPct val="90000"/>
                        </a:lnSpc>
                        <a:spcBef>
                          <a:spcPts val="3313"/>
                        </a:spcBef>
                        <a:buFont typeface="Arial" panose="020B0604020202020204" pitchFamily="34" charset="0"/>
                        <a:defRPr sz="8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3025775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7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3025775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6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3025775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3025775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3025775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3025775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3025775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3025775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30257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PC2A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defTabSz="3025775">
                        <a:lnSpc>
                          <a:spcPct val="90000"/>
                        </a:lnSpc>
                        <a:spcBef>
                          <a:spcPts val="3313"/>
                        </a:spcBef>
                        <a:buFont typeface="Arial" panose="020B0604020202020204" pitchFamily="34" charset="0"/>
                        <a:defRPr sz="8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3025775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7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3025775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6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3025775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3025775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3025775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3025775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3025775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3025775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30257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PC2A</a:t>
                      </a:r>
                      <a:r>
                        <a:rPr kumimoji="0" lang="hu-HU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defTabSz="3025775">
                        <a:lnSpc>
                          <a:spcPct val="90000"/>
                        </a:lnSpc>
                        <a:spcBef>
                          <a:spcPts val="3313"/>
                        </a:spcBef>
                        <a:buFont typeface="Arial" panose="020B0604020202020204" pitchFamily="34" charset="0"/>
                        <a:defRPr sz="8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3025775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7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3025775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6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3025775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3025775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3025775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3025775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3025775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3025775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30257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PC2AM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270008"/>
                  </a:ext>
                </a:extLst>
              </a:tr>
              <a:tr h="534490">
                <a:tc>
                  <a:txBody>
                    <a:bodyPr/>
                    <a:lstStyle>
                      <a:lvl1pPr defTabSz="3025775">
                        <a:lnSpc>
                          <a:spcPct val="90000"/>
                        </a:lnSpc>
                        <a:spcBef>
                          <a:spcPts val="3313"/>
                        </a:spcBef>
                        <a:buFont typeface="Arial" panose="020B0604020202020204" pitchFamily="34" charset="0"/>
                        <a:defRPr sz="8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3025775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7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3025775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6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3025775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3025775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3025775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3025775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3025775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3025775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30257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  <a:r>
                        <a:rPr kumimoji="0" lang="en-US" altLang="en-US" sz="18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NMR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(nm)</a:t>
                      </a:r>
                      <a:endParaRPr kumimoji="0" lang="en-US" altLang="en-US" sz="1800" b="1" i="1" u="none" strike="noStrike" cap="none" normalizeH="0" baseline="300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313"/>
                        </a:spcBef>
                        <a:buFont typeface="Arial" panose="020B0604020202020204" pitchFamily="34" charset="0"/>
                        <a:defRPr sz="8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7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6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0.36 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313"/>
                        </a:spcBef>
                        <a:buFont typeface="Arial" panose="020B0604020202020204" pitchFamily="34" charset="0"/>
                        <a:defRPr sz="8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7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6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defTabSz="3025775">
                        <a:lnSpc>
                          <a:spcPct val="90000"/>
                        </a:lnSpc>
                        <a:spcBef>
                          <a:spcPts val="3313"/>
                        </a:spcBef>
                        <a:buFont typeface="Arial" panose="020B0604020202020204" pitchFamily="34" charset="0"/>
                        <a:defRPr sz="8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3025775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7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3025775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6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3025775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3025775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3025775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3025775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3025775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3025775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30257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940481"/>
                  </a:ext>
                </a:extLst>
              </a:tr>
              <a:tr h="534490">
                <a:tc>
                  <a:txBody>
                    <a:bodyPr/>
                    <a:lstStyle>
                      <a:lvl1pPr defTabSz="3025775">
                        <a:lnSpc>
                          <a:spcPct val="90000"/>
                        </a:lnSpc>
                        <a:spcBef>
                          <a:spcPts val="3313"/>
                        </a:spcBef>
                        <a:buFont typeface="Arial" panose="020B0604020202020204" pitchFamily="34" charset="0"/>
                        <a:defRPr sz="8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3025775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7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3025775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6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3025775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3025775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3025775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3025775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3025775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3025775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30257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 (m</a:t>
                      </a:r>
                      <a:r>
                        <a:rPr kumimoji="0" lang="en-US" altLang="en-US" sz="18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·s</a:t>
                      </a:r>
                      <a:r>
                        <a:rPr kumimoji="0" lang="en-US" altLang="en-US" sz="18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−1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r>
                        <a:rPr kumimoji="0" lang="en-US" altLang="en-US" sz="18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 </a:t>
                      </a:r>
                      <a:endParaRPr kumimoji="0" lang="en-US" altLang="en-US" sz="1800" b="1" i="1" u="none" strike="noStrike" cap="none" normalizeH="0" baseline="300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313"/>
                        </a:spcBef>
                        <a:buFont typeface="Arial" panose="020B0604020202020204" pitchFamily="34" charset="0"/>
                        <a:defRPr sz="8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7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6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 × 10</a:t>
                      </a:r>
                      <a:r>
                        <a:rPr kumimoji="0" lang="en-US" alt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−9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313"/>
                        </a:spcBef>
                        <a:buFont typeface="Arial" panose="020B0604020202020204" pitchFamily="34" charset="0"/>
                        <a:defRPr sz="8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7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6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 × 10</a:t>
                      </a:r>
                      <a:r>
                        <a:rPr kumimoji="0" lang="en-US" alt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−9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313"/>
                        </a:spcBef>
                        <a:buFont typeface="Arial" panose="020B0604020202020204" pitchFamily="34" charset="0"/>
                        <a:defRPr sz="8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7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6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 × 10</a:t>
                      </a:r>
                      <a:r>
                        <a:rPr kumimoji="0" lang="en-US" alt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−9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22279"/>
                  </a:ext>
                </a:extLst>
              </a:tr>
              <a:tr h="534490">
                <a:tc>
                  <a:txBody>
                    <a:bodyPr/>
                    <a:lstStyle>
                      <a:lvl1pPr defTabSz="3025775">
                        <a:lnSpc>
                          <a:spcPct val="90000"/>
                        </a:lnSpc>
                        <a:spcBef>
                          <a:spcPts val="3313"/>
                        </a:spcBef>
                        <a:buFont typeface="Arial" panose="020B0604020202020204" pitchFamily="34" charset="0"/>
                        <a:defRPr sz="8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3025775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7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3025775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6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3025775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3025775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3025775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3025775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3025775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3025775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30257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(nm)</a:t>
                      </a:r>
                      <a:endParaRPr kumimoji="0" lang="en-US" altLang="en-US" sz="1800" b="1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313"/>
                        </a:spcBef>
                        <a:buFont typeface="Arial" panose="020B0604020202020204" pitchFamily="34" charset="0"/>
                        <a:defRPr sz="8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7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6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313"/>
                        </a:spcBef>
                        <a:buFont typeface="Arial" panose="020B0604020202020204" pitchFamily="34" charset="0"/>
                        <a:defRPr sz="8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7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6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defTabSz="3025775">
                        <a:lnSpc>
                          <a:spcPct val="90000"/>
                        </a:lnSpc>
                        <a:spcBef>
                          <a:spcPts val="3313"/>
                        </a:spcBef>
                        <a:buFont typeface="Arial" panose="020B0604020202020204" pitchFamily="34" charset="0"/>
                        <a:defRPr sz="8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3025775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7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3025775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6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3025775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3025775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3025775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3025775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3025775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3025775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30257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411080"/>
                  </a:ext>
                </a:extLst>
              </a:tr>
              <a:tr h="534490">
                <a:tc>
                  <a:txBody>
                    <a:bodyPr/>
                    <a:lstStyle>
                      <a:lvl1pPr defTabSz="3025775">
                        <a:lnSpc>
                          <a:spcPct val="90000"/>
                        </a:lnSpc>
                        <a:spcBef>
                          <a:spcPts val="3313"/>
                        </a:spcBef>
                        <a:buFont typeface="Arial" panose="020B0604020202020204" pitchFamily="34" charset="0"/>
                        <a:defRPr sz="8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3025775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7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3025775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6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3025775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3025775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3025775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3025775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3025775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3025775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30257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</a:t>
                      </a:r>
                      <a:r>
                        <a:rPr kumimoji="0" lang="en-US" altLang="en-US" sz="18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(ps)</a:t>
                      </a:r>
                      <a:endParaRPr kumimoji="0" lang="en-US" altLang="en-US" sz="1800" b="1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313"/>
                        </a:spcBef>
                        <a:buFont typeface="Arial" panose="020B0604020202020204" pitchFamily="34" charset="0"/>
                        <a:defRPr sz="8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7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6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48.7 ± 3.8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313"/>
                        </a:spcBef>
                        <a:buFont typeface="Arial" panose="020B0604020202020204" pitchFamily="34" charset="0"/>
                        <a:defRPr sz="8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7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6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± 0.6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defTabSz="3025775">
                        <a:lnSpc>
                          <a:spcPct val="90000"/>
                        </a:lnSpc>
                        <a:spcBef>
                          <a:spcPts val="3313"/>
                        </a:spcBef>
                        <a:buFont typeface="Arial" panose="020B0604020202020204" pitchFamily="34" charset="0"/>
                        <a:defRPr sz="8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3025775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7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3025775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6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3025775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3025775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3025775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3025775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3025775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3025775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30257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039330"/>
                  </a:ext>
                </a:extLst>
              </a:tr>
              <a:tr h="534490">
                <a:tc>
                  <a:txBody>
                    <a:bodyPr/>
                    <a:lstStyle>
                      <a:lvl1pPr defTabSz="3025775">
                        <a:lnSpc>
                          <a:spcPct val="90000"/>
                        </a:lnSpc>
                        <a:spcBef>
                          <a:spcPts val="3313"/>
                        </a:spcBef>
                        <a:buFont typeface="Arial" panose="020B0604020202020204" pitchFamily="34" charset="0"/>
                        <a:defRPr sz="8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3025775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7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3025775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6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3025775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3025775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3025775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3025775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3025775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3025775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30257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</a:t>
                      </a:r>
                      <a:r>
                        <a:rPr kumimoji="0" lang="en-US" altLang="en-US" sz="18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(ns)</a:t>
                      </a:r>
                      <a:endParaRPr kumimoji="0" lang="en-US" altLang="en-US" sz="1800" b="1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313"/>
                        </a:spcBef>
                        <a:buFont typeface="Arial" panose="020B0604020202020204" pitchFamily="34" charset="0"/>
                        <a:defRPr sz="8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7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6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313"/>
                        </a:spcBef>
                        <a:buFont typeface="Arial" panose="020B0604020202020204" pitchFamily="34" charset="0"/>
                        <a:defRPr sz="8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7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6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defTabSz="3025775">
                        <a:lnSpc>
                          <a:spcPct val="90000"/>
                        </a:lnSpc>
                        <a:spcBef>
                          <a:spcPts val="3313"/>
                        </a:spcBef>
                        <a:buFont typeface="Arial" panose="020B0604020202020204" pitchFamily="34" charset="0"/>
                        <a:defRPr sz="8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3025775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7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3025775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6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3025775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3025775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3025775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3025775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3025775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3025775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30257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563531"/>
                  </a:ext>
                </a:extLst>
              </a:tr>
              <a:tr h="534490">
                <a:tc>
                  <a:txBody>
                    <a:bodyPr/>
                    <a:lstStyle>
                      <a:lvl1pPr defTabSz="3025775">
                        <a:lnSpc>
                          <a:spcPct val="90000"/>
                        </a:lnSpc>
                        <a:spcBef>
                          <a:spcPts val="3313"/>
                        </a:spcBef>
                        <a:buFont typeface="Arial" panose="020B0604020202020204" pitchFamily="34" charset="0"/>
                        <a:defRPr sz="8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3025775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7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3025775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6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3025775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3025775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3025775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3025775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3025775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3025775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30257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</a:t>
                      </a:r>
                      <a:r>
                        <a:rPr kumimoji="0" lang="en-US" altLang="en-US" sz="18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(ps)</a:t>
                      </a:r>
                      <a:endParaRPr kumimoji="0" lang="en-US" altLang="en-US" sz="1800" b="1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313"/>
                        </a:spcBef>
                        <a:buFont typeface="Arial" panose="020B0604020202020204" pitchFamily="34" charset="0"/>
                        <a:defRPr sz="8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7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6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 ± 19.2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313"/>
                        </a:spcBef>
                        <a:buFont typeface="Arial" panose="020B0604020202020204" pitchFamily="34" charset="0"/>
                        <a:defRPr sz="8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7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6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 ± 6760.0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defTabSz="3025775">
                        <a:lnSpc>
                          <a:spcPct val="90000"/>
                        </a:lnSpc>
                        <a:spcBef>
                          <a:spcPts val="3313"/>
                        </a:spcBef>
                        <a:buFont typeface="Arial" panose="020B0604020202020204" pitchFamily="34" charset="0"/>
                        <a:defRPr sz="8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3025775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7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3025775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6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3025775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3025775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3025775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3025775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3025775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3025775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30257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241± 10.3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930757"/>
                  </a:ext>
                </a:extLst>
              </a:tr>
              <a:tr h="534490">
                <a:tc>
                  <a:txBody>
                    <a:bodyPr/>
                    <a:lstStyle>
                      <a:lvl1pPr defTabSz="3025775">
                        <a:lnSpc>
                          <a:spcPct val="90000"/>
                        </a:lnSpc>
                        <a:spcBef>
                          <a:spcPts val="3313"/>
                        </a:spcBef>
                        <a:buFont typeface="Arial" panose="020B0604020202020204" pitchFamily="34" charset="0"/>
                        <a:defRPr sz="8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3025775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7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3025775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6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3025775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3025775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3025775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3025775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3025775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3025775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30257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</a:t>
                      </a:r>
                      <a:r>
                        <a:rPr kumimoji="0" lang="en-US" altLang="en-US" sz="18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(ps) </a:t>
                      </a:r>
                      <a:endParaRPr kumimoji="0" lang="en-US" altLang="en-US" sz="1800" b="1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313"/>
                        </a:spcBef>
                        <a:buFont typeface="Arial" panose="020B0604020202020204" pitchFamily="34" charset="0"/>
                        <a:defRPr sz="8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7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6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 ± 1.2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313"/>
                        </a:spcBef>
                        <a:buFont typeface="Arial" panose="020B0604020202020204" pitchFamily="34" charset="0"/>
                        <a:defRPr sz="8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7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6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 ± 61.6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defTabSz="3025775">
                        <a:lnSpc>
                          <a:spcPct val="90000"/>
                        </a:lnSpc>
                        <a:spcBef>
                          <a:spcPts val="3313"/>
                        </a:spcBef>
                        <a:buFont typeface="Arial" panose="020B0604020202020204" pitchFamily="34" charset="0"/>
                        <a:defRPr sz="8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3025775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7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3025775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6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3025775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3025775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3025775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3025775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3025775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3025775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30257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12.3± 53.1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2617582"/>
                  </a:ext>
                </a:extLst>
              </a:tr>
              <a:tr h="534490">
                <a:tc>
                  <a:txBody>
                    <a:bodyPr/>
                    <a:lstStyle>
                      <a:lvl1pPr defTabSz="3025775">
                        <a:lnSpc>
                          <a:spcPct val="90000"/>
                        </a:lnSpc>
                        <a:spcBef>
                          <a:spcPts val="3313"/>
                        </a:spcBef>
                        <a:buFont typeface="Arial" panose="020B0604020202020204" pitchFamily="34" charset="0"/>
                        <a:defRPr sz="8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3025775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7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3025775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6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3025775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3025775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3025775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3025775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3025775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3025775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30257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</a:t>
                      </a:r>
                      <a:endParaRPr kumimoji="0" lang="en-US" altLang="en-US" sz="1800" b="1" i="1" u="none" strike="noStrike" cap="none" normalizeH="0" baseline="300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313"/>
                        </a:spcBef>
                        <a:buFont typeface="Arial" panose="020B0604020202020204" pitchFamily="34" charset="0"/>
                        <a:defRPr sz="8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7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6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defTabSz="3025775">
                        <a:lnSpc>
                          <a:spcPct val="90000"/>
                        </a:lnSpc>
                        <a:spcBef>
                          <a:spcPts val="3313"/>
                        </a:spcBef>
                        <a:buFont typeface="Arial" panose="020B0604020202020204" pitchFamily="34" charset="0"/>
                        <a:defRPr sz="8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3025775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7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3025775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6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3025775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3025775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3025775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3025775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3025775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3025775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30257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defTabSz="3025775">
                        <a:lnSpc>
                          <a:spcPct val="90000"/>
                        </a:lnSpc>
                        <a:spcBef>
                          <a:spcPts val="3313"/>
                        </a:spcBef>
                        <a:buFont typeface="Arial" panose="020B0604020202020204" pitchFamily="34" charset="0"/>
                        <a:defRPr sz="8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3025775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7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3025775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6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3025775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3025775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3025775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3025775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3025775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3025775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30257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665584"/>
                  </a:ext>
                </a:extLst>
              </a:tr>
              <a:tr h="534490">
                <a:tc>
                  <a:txBody>
                    <a:bodyPr/>
                    <a:lstStyle>
                      <a:lvl1pPr defTabSz="3025775">
                        <a:lnSpc>
                          <a:spcPct val="90000"/>
                        </a:lnSpc>
                        <a:spcBef>
                          <a:spcPts val="3313"/>
                        </a:spcBef>
                        <a:buFont typeface="Arial" panose="020B0604020202020204" pitchFamily="34" charset="0"/>
                        <a:defRPr sz="8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3025775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7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3025775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6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3025775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3025775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3025775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3025775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3025775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3025775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30257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  <a:r>
                        <a:rPr kumimoji="0" lang="en-US" altLang="en-US" sz="18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at 20 MHz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313"/>
                        </a:spcBef>
                        <a:buFont typeface="Arial" panose="020B0604020202020204" pitchFamily="34" charset="0"/>
                        <a:defRPr sz="8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7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6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313"/>
                        </a:spcBef>
                        <a:buFont typeface="Arial" panose="020B0604020202020204" pitchFamily="34" charset="0"/>
                        <a:defRPr sz="8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7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6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defTabSz="3025775">
                        <a:lnSpc>
                          <a:spcPct val="90000"/>
                        </a:lnSpc>
                        <a:spcBef>
                          <a:spcPts val="3313"/>
                        </a:spcBef>
                        <a:buFont typeface="Arial" panose="020B0604020202020204" pitchFamily="34" charset="0"/>
                        <a:defRPr sz="8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3025775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7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3025775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6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3025775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3025775">
                        <a:lnSpc>
                          <a:spcPct val="90000"/>
                        </a:lnSpc>
                        <a:spcBef>
                          <a:spcPts val="1650"/>
                        </a:spcBef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3025775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3025775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3025775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3025775" fontAlgn="base">
                        <a:lnSpc>
                          <a:spcPct val="90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5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30257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3617752"/>
                  </a:ext>
                </a:extLst>
              </a:tr>
            </a:tbl>
          </a:graphicData>
        </a:graphic>
      </p:graphicFrame>
      <p:pic>
        <p:nvPicPr>
          <p:cNvPr id="3091" name="Content Placeholder 34" descr="A graph of a graph&#10;&#10;AI-generated content may be incorrect.">
            <a:extLst>
              <a:ext uri="{FF2B5EF4-FFF2-40B4-BE49-F238E27FC236}">
                <a16:creationId xmlns:a16="http://schemas.microsoft.com/office/drawing/2014/main" id="{8ECBB784-49BD-6597-69F7-50FC473DC56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4900" r="3801" b="1633"/>
          <a:stretch>
            <a:fillRect/>
          </a:stretch>
        </p:blipFill>
        <p:spPr>
          <a:xfrm>
            <a:off x="1247775" y="31883350"/>
            <a:ext cx="6491288" cy="4052888"/>
          </a:xfrm>
        </p:spPr>
      </p:pic>
      <p:graphicFrame>
        <p:nvGraphicFramePr>
          <p:cNvPr id="83" name="Table 82">
            <a:extLst>
              <a:ext uri="{FF2B5EF4-FFF2-40B4-BE49-F238E27FC236}">
                <a16:creationId xmlns:a16="http://schemas.microsoft.com/office/drawing/2014/main" id="{4251CD92-1CD2-10DA-3704-1D61360C361A}"/>
              </a:ext>
            </a:extLst>
          </p:cNvPr>
          <p:cNvGraphicFramePr>
            <a:graphicFrameLocks noGrp="1"/>
          </p:cNvGraphicFramePr>
          <p:nvPr/>
        </p:nvGraphicFramePr>
        <p:xfrm>
          <a:off x="8413468" y="33134063"/>
          <a:ext cx="5671950" cy="19883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86060">
                  <a:extLst>
                    <a:ext uri="{9D8B030D-6E8A-4147-A177-3AD203B41FA5}">
                      <a16:colId xmlns:a16="http://schemas.microsoft.com/office/drawing/2014/main" val="2377143800"/>
                    </a:ext>
                  </a:extLst>
                </a:gridCol>
                <a:gridCol w="2436640">
                  <a:extLst>
                    <a:ext uri="{9D8B030D-6E8A-4147-A177-3AD203B41FA5}">
                      <a16:colId xmlns:a16="http://schemas.microsoft.com/office/drawing/2014/main" val="1391734026"/>
                    </a:ext>
                  </a:extLst>
                </a:gridCol>
                <a:gridCol w="1549250">
                  <a:extLst>
                    <a:ext uri="{9D8B030D-6E8A-4147-A177-3AD203B41FA5}">
                      <a16:colId xmlns:a16="http://schemas.microsoft.com/office/drawing/2014/main" val="3642696613"/>
                    </a:ext>
                  </a:extLst>
                </a:gridCol>
              </a:tblGrid>
              <a:tr h="49708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22740" marB="227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>
                          <a:solidFill>
                            <a:schemeClr val="lt1"/>
                          </a:solidFill>
                          <a:effectLst/>
                        </a:rPr>
                        <a:t> </a:t>
                      </a:r>
                      <a:r>
                        <a:rPr lang="en-US" sz="1800" b="0" kern="1200">
                          <a:solidFill>
                            <a:schemeClr val="lt1"/>
                          </a:solidFill>
                          <a:effectLst/>
                        </a:rPr>
                        <a:t>r</a:t>
                      </a:r>
                      <a:r>
                        <a:rPr lang="en-US" sz="1800" b="0" kern="1200" baseline="-25000">
                          <a:solidFill>
                            <a:schemeClr val="lt1"/>
                          </a:solidFill>
                          <a:effectLst/>
                        </a:rPr>
                        <a:t>2max </a:t>
                      </a:r>
                      <a:r>
                        <a:rPr lang="en-US" sz="1800" b="0" kern="1200" baseline="30000">
                          <a:solidFill>
                            <a:schemeClr val="lt1"/>
                          </a:solidFill>
                          <a:effectLst/>
                        </a:rPr>
                        <a:t>0</a:t>
                      </a:r>
                      <a:r>
                        <a:rPr lang="en-US" sz="1800" b="0" kern="1200">
                          <a:solidFill>
                            <a:schemeClr val="lt1"/>
                          </a:solidFill>
                          <a:effectLst/>
                        </a:rPr>
                        <a:t>(s</a:t>
                      </a:r>
                      <a:r>
                        <a:rPr lang="en-US" sz="1800" b="0" kern="1200" baseline="30000">
                          <a:solidFill>
                            <a:schemeClr val="lt1"/>
                          </a:solidFill>
                          <a:effectLst/>
                        </a:rPr>
                        <a:t>−1</a:t>
                      </a:r>
                      <a:r>
                        <a:rPr lang="en-US" sz="1800" b="0" kern="1200">
                          <a:solidFill>
                            <a:schemeClr val="lt1"/>
                          </a:solidFill>
                          <a:effectLst/>
                        </a:rPr>
                        <a:t>.mM</a:t>
                      </a:r>
                      <a:r>
                        <a:rPr lang="en-US" sz="1800" b="0" kern="1200" baseline="30000">
                          <a:solidFill>
                            <a:schemeClr val="lt1"/>
                          </a:solidFill>
                          <a:effectLst/>
                        </a:rPr>
                        <a:t>-1</a:t>
                      </a:r>
                    </a:p>
                  </a:txBody>
                  <a:tcPr marT="22740" marB="2274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kern="1200">
                          <a:solidFill>
                            <a:schemeClr val="lt1"/>
                          </a:solidFill>
                          <a:effectLst/>
                        </a:rPr>
                        <a:t>q</a:t>
                      </a:r>
                      <a:r>
                        <a:rPr lang="en-US" sz="1800" b="1" kern="1200">
                          <a:solidFill>
                            <a:schemeClr val="lt1"/>
                          </a:solidFill>
                          <a:effectLst/>
                        </a:rPr>
                        <a:t> (eq 1) </a:t>
                      </a:r>
                      <a:endParaRPr lang="en-US" sz="1800" b="1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22740" marB="22740" anchor="ctr"/>
                </a:tc>
                <a:extLst>
                  <a:ext uri="{0D108BD9-81ED-4DB2-BD59-A6C34878D82A}">
                    <a16:rowId xmlns:a16="http://schemas.microsoft.com/office/drawing/2014/main" val="825056320"/>
                  </a:ext>
                </a:extLst>
              </a:tr>
              <a:tr h="49708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PC2A</a:t>
                      </a:r>
                      <a:endParaRPr lang="en-US" sz="1800" b="1">
                        <a:latin typeface="+mn-lt"/>
                      </a:endParaRPr>
                    </a:p>
                  </a:txBody>
                  <a:tcPr marT="22740" marB="227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419.2</a:t>
                      </a:r>
                      <a:endParaRPr lang="en-US" sz="1800">
                        <a:latin typeface="+mn-lt"/>
                      </a:endParaRPr>
                    </a:p>
                  </a:txBody>
                  <a:tcPr marT="22740" marB="2274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22740" marB="22740" anchor="ctr">
                    <a:blipFill>
                      <a:blip r:embed="rId10"/>
                      <a:stretch>
                        <a:fillRect l="-265882" t="-307273" r="-1569" b="-200000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767762520"/>
                  </a:ext>
                </a:extLst>
              </a:tr>
              <a:tr h="49708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PC2A</a:t>
                      </a:r>
                      <a:r>
                        <a:rPr lang="hu-HU" sz="1800" b="1"/>
                        <a:t>-</a:t>
                      </a:r>
                      <a:r>
                        <a:rPr lang="en-US" sz="1800" b="1"/>
                        <a:t>B</a:t>
                      </a:r>
                      <a:r>
                        <a:rPr lang="hu-HU" sz="1800" b="1"/>
                        <a:t>f</a:t>
                      </a:r>
                      <a:endParaRPr lang="en-US" sz="1800" b="1">
                        <a:latin typeface="+mn-lt"/>
                      </a:endParaRPr>
                    </a:p>
                  </a:txBody>
                  <a:tcPr marT="22740" marB="227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478.6</a:t>
                      </a:r>
                      <a:endParaRPr lang="en-US" sz="1800">
                        <a:latin typeface="+mn-lt"/>
                      </a:endParaRPr>
                    </a:p>
                  </a:txBody>
                  <a:tcPr marT="22740" marB="2274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22740" marB="22740" anchor="ctr">
                    <a:blipFill>
                      <a:blip r:embed="rId10"/>
                      <a:stretch>
                        <a:fillRect l="-265882" t="-414815" r="-1569" b="-103704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74085970"/>
                  </a:ext>
                </a:extLst>
              </a:tr>
              <a:tr h="49708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PC2AM</a:t>
                      </a:r>
                      <a:endParaRPr lang="en-US" sz="1800" b="1">
                        <a:latin typeface="+mn-lt"/>
                      </a:endParaRPr>
                    </a:p>
                  </a:txBody>
                  <a:tcPr marT="22740" marB="227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497.1</a:t>
                      </a:r>
                      <a:endParaRPr lang="en-US" sz="1800">
                        <a:latin typeface="+mn-lt"/>
                      </a:endParaRPr>
                    </a:p>
                  </a:txBody>
                  <a:tcPr marT="22740" marB="2274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22740" marB="22740" anchor="ctr">
                    <a:blipFill>
                      <a:blip r:embed="rId10"/>
                      <a:stretch>
                        <a:fillRect l="-265882" t="-514815" r="-1569" b="-3704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026903275"/>
                  </a:ext>
                </a:extLst>
              </a:tr>
            </a:tbl>
          </a:graphicData>
        </a:graphic>
      </p:graphicFrame>
      <p:sp>
        <p:nvSpPr>
          <p:cNvPr id="84" name="TextBox 83">
            <a:extLst>
              <a:ext uri="{FF2B5EF4-FFF2-40B4-BE49-F238E27FC236}">
                <a16:creationId xmlns:a16="http://schemas.microsoft.com/office/drawing/2014/main" id="{C6173840-1D55-776F-E9C1-AABA465A12C7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468096" y="32040333"/>
            <a:ext cx="4156153" cy="834780"/>
          </a:xfrm>
          <a:prstGeom prst="rect">
            <a:avLst/>
          </a:prstGeom>
          <a:blipFill>
            <a:blip r:embed="rId11"/>
            <a:stretch>
              <a:fillRect l="-2786" t="-1460"/>
            </a:stretch>
          </a:blipFill>
        </p:spPr>
        <p:txBody>
          <a:bodyPr/>
          <a:lstStyle/>
          <a:p>
            <a:pPr>
              <a:defRPr/>
            </a:pPr>
            <a:r>
              <a:rPr lang="en-US" noProof="0" dirty="0">
                <a:noFill/>
              </a:rPr>
              <a:t> 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1F7BA9FB-1CC5-27DA-CE22-6003E1BC71C7}"/>
              </a:ext>
            </a:extLst>
          </p:cNvPr>
          <p:cNvSpPr/>
          <p:nvPr/>
        </p:nvSpPr>
        <p:spPr>
          <a:xfrm>
            <a:off x="617538" y="19556413"/>
            <a:ext cx="14516100" cy="10694987"/>
          </a:xfrm>
          <a:prstGeom prst="rect">
            <a:avLst/>
          </a:prstGeom>
          <a:solidFill>
            <a:schemeClr val="bg1">
              <a:alpha val="32167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noProof="0" dirty="0"/>
          </a:p>
        </p:txBody>
      </p:sp>
      <p:pic>
        <p:nvPicPr>
          <p:cNvPr id="3095" name="Kép 30">
            <a:extLst>
              <a:ext uri="{FF2B5EF4-FFF2-40B4-BE49-F238E27FC236}">
                <a16:creationId xmlns:a16="http://schemas.microsoft.com/office/drawing/2014/main" id="{47E9BBE0-3618-3D3B-0A2E-DDC19035B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132800"/>
            <a:ext cx="6561138" cy="476567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Kép 12">
            <a:extLst>
              <a:ext uri="{FF2B5EF4-FFF2-40B4-BE49-F238E27FC236}">
                <a16:creationId xmlns:a16="http://schemas.microsoft.com/office/drawing/2014/main" id="{EDC4D20A-7144-A9DB-F782-A6F1120E9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5" y="21615400"/>
            <a:ext cx="3054350" cy="1911350"/>
          </a:xfrm>
          <a:prstGeom prst="rect">
            <a:avLst/>
          </a:prstGeom>
          <a:solidFill>
            <a:schemeClr val="bg1">
              <a:alpha val="2705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Kép 9">
            <a:extLst>
              <a:ext uri="{FF2B5EF4-FFF2-40B4-BE49-F238E27FC236}">
                <a16:creationId xmlns:a16="http://schemas.microsoft.com/office/drawing/2014/main" id="{D37FF36F-3CBA-CA11-A499-20D2CCCA8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31" b="16290"/>
          <a:stretch>
            <a:fillRect/>
          </a:stretch>
        </p:blipFill>
        <p:spPr bwMode="auto">
          <a:xfrm>
            <a:off x="7045325" y="22647275"/>
            <a:ext cx="2782888" cy="1543050"/>
          </a:xfrm>
          <a:prstGeom prst="rect">
            <a:avLst/>
          </a:prstGeom>
          <a:solidFill>
            <a:schemeClr val="bg1">
              <a:alpha val="2196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8" name="Téglalap 32">
            <a:extLst>
              <a:ext uri="{FF2B5EF4-FFF2-40B4-BE49-F238E27FC236}">
                <a16:creationId xmlns:a16="http://schemas.microsoft.com/office/drawing/2014/main" id="{17B3A738-74C9-0427-74E7-F79C91A20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638" y="25666700"/>
            <a:ext cx="6096000" cy="954088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14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Pseudo-first-order rate constants (</a:t>
            </a:r>
            <a:r>
              <a:rPr lang="en-US" sz="1400" b="1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400" b="1" baseline="-25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4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characterize the transmetallation reaction between [Mn(PC2AM)]</a:t>
            </a:r>
            <a:r>
              <a:rPr lang="en-US" sz="1400" b="1" baseline="30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US" sz="14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Cu</a:t>
            </a:r>
            <a:r>
              <a:rPr lang="en-US" sz="1400" b="1" baseline="30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US" sz="14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a function of pH and [H</a:t>
            </a:r>
            <a:r>
              <a:rPr lang="en-US" sz="1400" b="1" baseline="30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4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 ([Mn(PC2AM)]=0.1 mM, [Cu</a:t>
            </a:r>
            <a:r>
              <a:rPr lang="en-US" sz="1400" b="1" baseline="30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US" sz="14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]=1.0 (</a:t>
            </a:r>
            <a:r>
              <a:rPr lang="en-US" sz="1400" b="1" noProof="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itchFamily="2" charset="2"/>
              </a:rPr>
              <a:t></a:t>
            </a:r>
            <a:r>
              <a:rPr lang="en-US" sz="14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2.0 (</a:t>
            </a:r>
            <a:r>
              <a:rPr lang="en-US" sz="1400" b="1" noProof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itchFamily="2" charset="2"/>
              </a:rPr>
              <a:t></a:t>
            </a:r>
            <a:r>
              <a:rPr lang="en-US" sz="14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3.0 (</a:t>
            </a:r>
            <a:r>
              <a:rPr lang="en-US" sz="1400" b="1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itchFamily="2" charset="2"/>
              </a:rPr>
              <a:t></a:t>
            </a:r>
            <a:r>
              <a:rPr lang="en-US" sz="14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4.0 mM (</a:t>
            </a:r>
            <a:r>
              <a:rPr lang="en-US" sz="1400" b="1" noProof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itchFamily="2" charset="2"/>
              </a:rPr>
              <a:t></a:t>
            </a:r>
            <a:r>
              <a:rPr lang="en-US" sz="14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0.01 M NMP, 0.15 M NaCl, 25</a:t>
            </a:r>
            <a:r>
              <a:rPr lang="en-US" sz="1400" b="1" noProof="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</a:t>
            </a:r>
            <a:r>
              <a:rPr lang="en-US" sz="14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endParaRPr lang="en-US" sz="1400" b="1" noProof="0" dirty="0"/>
          </a:p>
        </p:txBody>
      </p:sp>
      <p:sp>
        <p:nvSpPr>
          <p:cNvPr id="3099" name="TextBox 91">
            <a:extLst>
              <a:ext uri="{FF2B5EF4-FFF2-40B4-BE49-F238E27FC236}">
                <a16:creationId xmlns:a16="http://schemas.microsoft.com/office/drawing/2014/main" id="{9F3B2E1C-3CAF-AE00-3104-328DA21C1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6613" y="22034500"/>
            <a:ext cx="2549525" cy="5857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sz="3200" b="1" noProof="0" dirty="0"/>
              <a:t>Mechanism :</a:t>
            </a:r>
          </a:p>
        </p:txBody>
      </p:sp>
      <p:sp>
        <p:nvSpPr>
          <p:cNvPr id="95" name="Text Box 11">
            <a:extLst>
              <a:ext uri="{FF2B5EF4-FFF2-40B4-BE49-F238E27FC236}">
                <a16:creationId xmlns:a16="http://schemas.microsoft.com/office/drawing/2014/main" id="{6DABDEBD-7B82-4D75-FA1F-72C50A46F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2963" y="22623463"/>
            <a:ext cx="3333750" cy="369887"/>
          </a:xfrm>
          <a:prstGeom prst="rect">
            <a:avLst/>
          </a:prstGeom>
          <a:solidFill>
            <a:schemeClr val="bg1">
              <a:alpha val="19153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noProof="0" dirty="0">
                <a:latin typeface="+mn-lt"/>
              </a:rPr>
              <a:t>[MnL]</a:t>
            </a:r>
            <a:r>
              <a:rPr lang="en-US" b="1" baseline="-25000" noProof="0" dirty="0">
                <a:latin typeface="+mn-lt"/>
              </a:rPr>
              <a:t>t</a:t>
            </a:r>
            <a:r>
              <a:rPr lang="en-US" b="1" noProof="0" dirty="0">
                <a:latin typeface="+mn-lt"/>
              </a:rPr>
              <a:t>=[MnL] + [Mn(HL)]</a:t>
            </a:r>
            <a:endParaRPr lang="en-US" b="1" baseline="30000" noProof="0" dirty="0">
              <a:latin typeface="+mn-lt"/>
            </a:endParaRPr>
          </a:p>
        </p:txBody>
      </p:sp>
      <p:graphicFrame>
        <p:nvGraphicFramePr>
          <p:cNvPr id="3101" name="Objektum 19">
            <a:extLst>
              <a:ext uri="{FF2B5EF4-FFF2-40B4-BE49-F238E27FC236}">
                <a16:creationId xmlns:a16="http://schemas.microsoft.com/office/drawing/2014/main" id="{ABE7A26A-0E11-239B-1EE3-A82570CEAD8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911638" y="11312525"/>
          <a:ext cx="8794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431800" imgH="165100" progId="ChemDraw.Document.6.0">
                  <p:embed/>
                </p:oleObj>
              </mc:Choice>
              <mc:Fallback>
                <p:oleObj name="CS ChemDraw Drawing" r:id="rId4" imgW="431800" imgH="165100" progId="ChemDraw.Document.6.0">
                  <p:embed/>
                  <p:pic>
                    <p:nvPicPr>
                      <p:cNvPr id="0" name="Objektum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1638" y="11312525"/>
                        <a:ext cx="87947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" name="Objektum 19">
            <a:extLst>
              <a:ext uri="{FF2B5EF4-FFF2-40B4-BE49-F238E27FC236}">
                <a16:creationId xmlns:a16="http://schemas.microsoft.com/office/drawing/2014/main" id="{3C274143-903B-B8BF-7CA7-8A034463D3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032288" y="10460038"/>
          <a:ext cx="754062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431800" imgH="165100" progId="ChemDraw.Document.6.0">
                  <p:embed/>
                </p:oleObj>
              </mc:Choice>
              <mc:Fallback>
                <p:oleObj name="CS ChemDraw Drawing" r:id="rId4" imgW="431800" imgH="165100" progId="ChemDraw.Document.6.0">
                  <p:embed/>
                  <p:pic>
                    <p:nvPicPr>
                      <p:cNvPr id="0" name="Objektum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2288" y="10460038"/>
                        <a:ext cx="754062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" name="Rectangle 120">
            <a:extLst>
              <a:ext uri="{FF2B5EF4-FFF2-40B4-BE49-F238E27FC236}">
                <a16:creationId xmlns:a16="http://schemas.microsoft.com/office/drawing/2014/main" id="{6B2D81DD-3432-C7C7-8EC0-AD52D7DD7B90}"/>
              </a:ext>
            </a:extLst>
          </p:cNvPr>
          <p:cNvSpPr/>
          <p:nvPr/>
        </p:nvSpPr>
        <p:spPr>
          <a:xfrm>
            <a:off x="627063" y="8999538"/>
            <a:ext cx="5395912" cy="1344612"/>
          </a:xfrm>
          <a:prstGeom prst="rect">
            <a:avLst/>
          </a:prstGeom>
          <a:solidFill>
            <a:schemeClr val="accent5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noProof="0" dirty="0">
                <a:cs typeface="Calibri" panose="020F0502020204030204" pitchFamily="34" charset="0"/>
              </a:rPr>
              <a:t>Synthesis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65BD2068-DC69-C31F-6B35-4AA37D9DE480}"/>
              </a:ext>
            </a:extLst>
          </p:cNvPr>
          <p:cNvSpPr/>
          <p:nvPr/>
        </p:nvSpPr>
        <p:spPr>
          <a:xfrm>
            <a:off x="15438438" y="8828088"/>
            <a:ext cx="8031162" cy="1343025"/>
          </a:xfrm>
          <a:prstGeom prst="rect">
            <a:avLst/>
          </a:prstGeom>
          <a:solidFill>
            <a:schemeClr val="accent5">
              <a:lumMod val="75000"/>
              <a:alpha val="749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noProof="0" dirty="0">
                <a:cs typeface="Calibri" panose="020F0502020204030204" pitchFamily="34" charset="0"/>
              </a:rPr>
              <a:t>Thermodynamic properties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16B2E241-FA5A-DF04-3797-516F8D92594C}"/>
              </a:ext>
            </a:extLst>
          </p:cNvPr>
          <p:cNvSpPr/>
          <p:nvPr/>
        </p:nvSpPr>
        <p:spPr>
          <a:xfrm>
            <a:off x="590550" y="19873913"/>
            <a:ext cx="5557838" cy="1344612"/>
          </a:xfrm>
          <a:prstGeom prst="rect">
            <a:avLst/>
          </a:prstGeom>
          <a:solidFill>
            <a:schemeClr val="accent5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noProof="0" dirty="0">
                <a:cs typeface="Calibri" panose="020F0502020204030204" pitchFamily="34" charset="0"/>
              </a:rPr>
              <a:t>Kinetic Inertness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85008E08-E134-8C18-4013-4817233F2E70}"/>
              </a:ext>
            </a:extLst>
          </p:cNvPr>
          <p:cNvSpPr/>
          <p:nvPr/>
        </p:nvSpPr>
        <p:spPr>
          <a:xfrm>
            <a:off x="15416213" y="19740563"/>
            <a:ext cx="7672387" cy="1344612"/>
          </a:xfrm>
          <a:prstGeom prst="rect">
            <a:avLst/>
          </a:prstGeom>
          <a:solidFill>
            <a:schemeClr val="accent5">
              <a:lumMod val="75000"/>
              <a:alpha val="7514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noProof="0" dirty="0">
                <a:cs typeface="Calibri" panose="020F0502020204030204" pitchFamily="34" charset="0"/>
              </a:rPr>
              <a:t>Relaxation enhancement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E9F6A080-6A2C-DCFC-0688-A98E76C1E2F9}"/>
              </a:ext>
            </a:extLst>
          </p:cNvPr>
          <p:cNvSpPr/>
          <p:nvPr/>
        </p:nvSpPr>
        <p:spPr>
          <a:xfrm>
            <a:off x="777875" y="30568900"/>
            <a:ext cx="5395913" cy="1344613"/>
          </a:xfrm>
          <a:prstGeom prst="rect">
            <a:avLst/>
          </a:prstGeom>
          <a:solidFill>
            <a:schemeClr val="accent5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30000" noProof="0" dirty="0"/>
              <a:t>17</a:t>
            </a:r>
            <a:r>
              <a:rPr lang="en-US" sz="5400" noProof="0" dirty="0"/>
              <a:t>O NMR &amp; NMRD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7DF84AD5-446D-60EF-DA9F-DBB0FCAF78B3}"/>
              </a:ext>
            </a:extLst>
          </p:cNvPr>
          <p:cNvSpPr/>
          <p:nvPr/>
        </p:nvSpPr>
        <p:spPr>
          <a:xfrm>
            <a:off x="15722600" y="30572075"/>
            <a:ext cx="4953000" cy="1139825"/>
          </a:xfrm>
          <a:prstGeom prst="rect">
            <a:avLst/>
          </a:prstGeom>
          <a:solidFill>
            <a:schemeClr val="accent5">
              <a:lumMod val="75000"/>
              <a:alpha val="7514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noProof="0" dirty="0"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470E4A89-476A-5592-400D-30B1E7582D47}"/>
              </a:ext>
            </a:extLst>
          </p:cNvPr>
          <p:cNvSpPr txBox="1"/>
          <p:nvPr/>
        </p:nvSpPr>
        <p:spPr>
          <a:xfrm>
            <a:off x="15795625" y="31718250"/>
            <a:ext cx="14293850" cy="551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noProof="0" dirty="0">
                <a:latin typeface="+mn-lt"/>
              </a:rPr>
              <a:t>The substitution of the carboxylate with amide functions results in the decrease of the protonation constant of PC2AM ligand 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noProof="0" dirty="0">
                <a:latin typeface="+mn-lt"/>
              </a:rPr>
              <a:t>The distant amino-N donor atom of the pendant arm in M(PC2A-BF) complexes does not take place in the coordination of the metal ions. 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noProof="0" dirty="0">
                <a:latin typeface="+mn-lt"/>
              </a:rPr>
              <a:t>The physico-chemical properties of the Mn(II) complex with PC2A and PC2A-BF ligands are very similar.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noProof="0" dirty="0">
                <a:latin typeface="+mn-lt"/>
              </a:rPr>
              <a:t>Surprisingly, the kinetic inertness of the [Mn(PC2AM)]</a:t>
            </a:r>
            <a:r>
              <a:rPr lang="en-US" sz="3200" baseline="30000" noProof="0" dirty="0">
                <a:latin typeface="+mn-lt"/>
              </a:rPr>
              <a:t>2+</a:t>
            </a:r>
            <a:r>
              <a:rPr lang="en-US" sz="3200" noProof="0" dirty="0">
                <a:latin typeface="+mn-lt"/>
              </a:rPr>
              <a:t> complex is about 4 times higher than that of the parent [Mn(PC2A)] complex due to the slower acid catalyzed dissociation.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noProof="0" dirty="0">
                <a:latin typeface="+mn-lt"/>
              </a:rPr>
              <a:t>Relaxation properties of the Mn(II)-complexes with PC2A, PC2A-BF and PC2AM are </a:t>
            </a:r>
            <a:r>
              <a:rPr lang="en-US" sz="3200" noProof="0">
                <a:latin typeface="+mn-lt"/>
              </a:rPr>
              <a:t>very similar.</a:t>
            </a:r>
            <a:endParaRPr lang="en-US" sz="3200" noProof="0" dirty="0">
              <a:latin typeface="+mn-lt"/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083EFDC6-DC31-CDE1-598D-438945AD6721}"/>
              </a:ext>
            </a:extLst>
          </p:cNvPr>
          <p:cNvSpPr/>
          <p:nvPr/>
        </p:nvSpPr>
        <p:spPr>
          <a:xfrm>
            <a:off x="15941675" y="37247513"/>
            <a:ext cx="6092825" cy="1085850"/>
          </a:xfrm>
          <a:prstGeom prst="rect">
            <a:avLst/>
          </a:prstGeom>
          <a:solidFill>
            <a:schemeClr val="accent5">
              <a:lumMod val="75000"/>
              <a:alpha val="7514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noProof="0" dirty="0">
                <a:cs typeface="Calibri" panose="020F0502020204030204" pitchFamily="34" charset="0"/>
              </a:rPr>
              <a:t>Acknowledgements</a:t>
            </a:r>
          </a:p>
        </p:txBody>
      </p:sp>
      <p:sp>
        <p:nvSpPr>
          <p:cNvPr id="3111" name="TextBox 138">
            <a:extLst>
              <a:ext uri="{FF2B5EF4-FFF2-40B4-BE49-F238E27FC236}">
                <a16:creationId xmlns:a16="http://schemas.microsoft.com/office/drawing/2014/main" id="{F01C21DD-2499-9C2C-B516-828AF95BF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09925" y="38315900"/>
            <a:ext cx="140049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b="1" i="1" noProof="0" dirty="0">
                <a:latin typeface="Georgia" panose="02040502050405020303" pitchFamily="18" charset="0"/>
              </a:rPr>
              <a:t>Prof. Sophie Laurent. 					</a:t>
            </a:r>
          </a:p>
          <a:p>
            <a:pPr eaLnBrk="1" hangingPunct="1"/>
            <a:r>
              <a:rPr lang="en-US" b="1" i="1" noProof="0" dirty="0">
                <a:latin typeface="Georgia" panose="02040502050405020303" pitchFamily="18" charset="0"/>
              </a:rPr>
              <a:t>Dr. Céline Henoumont</a:t>
            </a:r>
          </a:p>
          <a:p>
            <a:pPr eaLnBrk="1" hangingPunct="1"/>
            <a:endParaRPr lang="en-US" i="1" noProof="0" dirty="0">
              <a:latin typeface="Georgia" panose="02040502050405020303" pitchFamily="18" charset="0"/>
            </a:endParaRPr>
          </a:p>
          <a:p>
            <a:pPr eaLnBrk="1" hangingPunct="1"/>
            <a:endParaRPr lang="en-US" i="1" noProof="0" dirty="0">
              <a:latin typeface="Georgia" panose="02040502050405020303" pitchFamily="18" charset="0"/>
            </a:endParaRPr>
          </a:p>
          <a:p>
            <a:pPr eaLnBrk="1" hangingPunct="1"/>
            <a:endParaRPr lang="en-US" i="1" noProof="0" dirty="0">
              <a:latin typeface="Georgia" panose="02040502050405020303" pitchFamily="18" charset="0"/>
            </a:endParaRPr>
          </a:p>
          <a:p>
            <a:pPr eaLnBrk="1" hangingPunct="1"/>
            <a:endParaRPr lang="en-US" i="1" noProof="0" dirty="0">
              <a:latin typeface="Georgia" panose="02040502050405020303" pitchFamily="18" charset="0"/>
            </a:endParaRPr>
          </a:p>
          <a:p>
            <a:pPr eaLnBrk="1" hangingPunct="1"/>
            <a:r>
              <a:rPr lang="en-US" b="1" i="1" noProof="0" dirty="0">
                <a:latin typeface="Georgia" panose="02040502050405020303" pitchFamily="18" charset="0"/>
              </a:rPr>
              <a:t>This project is funded by European Union HORIZON-MSCA-DN-2021, </a:t>
            </a:r>
          </a:p>
          <a:p>
            <a:pPr eaLnBrk="1" hangingPunct="1"/>
            <a:r>
              <a:rPr lang="en-US" b="1" i="1" noProof="0" dirty="0">
                <a:latin typeface="Georgia" panose="02040502050405020303" pitchFamily="18" charset="0"/>
              </a:rPr>
              <a:t>project FC-RELAX no. 101072758</a:t>
            </a:r>
          </a:p>
          <a:p>
            <a:pPr eaLnBrk="1" hangingPunct="1"/>
            <a:endParaRPr lang="en-US" i="1" noProof="0" dirty="0">
              <a:latin typeface="Georgia" panose="02040502050405020303" pitchFamily="18" charset="0"/>
            </a:endParaRPr>
          </a:p>
          <a:p>
            <a:pPr eaLnBrk="1" hangingPunct="1"/>
            <a:endParaRPr lang="en-US" i="1" noProof="0" dirty="0">
              <a:latin typeface="Georgia" panose="02040502050405020303" pitchFamily="18" charset="0"/>
            </a:endParaRPr>
          </a:p>
          <a:p>
            <a:pPr eaLnBrk="1" hangingPunct="1"/>
            <a:endParaRPr lang="en-US" i="1" noProof="0" dirty="0">
              <a:latin typeface="Georgia" panose="02040502050405020303" pitchFamily="18" charset="0"/>
            </a:endParaRPr>
          </a:p>
          <a:p>
            <a:pPr eaLnBrk="1" hangingPunct="1"/>
            <a:endParaRPr lang="en-US" noProof="0" dirty="0"/>
          </a:p>
        </p:txBody>
      </p:sp>
      <p:pic>
        <p:nvPicPr>
          <p:cNvPr id="3112" name="Picture 2" descr="File:Université de Mons logo.svg - Wikipedia">
            <a:extLst>
              <a:ext uri="{FF2B5EF4-FFF2-40B4-BE49-F238E27FC236}">
                <a16:creationId xmlns:a16="http://schemas.microsoft.com/office/drawing/2014/main" id="{CD02907E-78A4-C349-FCEB-67318293D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9463" y="38982650"/>
            <a:ext cx="2554287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3" name="Picture 2" descr="Network - FCRelax">
            <a:extLst>
              <a:ext uri="{FF2B5EF4-FFF2-40B4-BE49-F238E27FC236}">
                <a16:creationId xmlns:a16="http://schemas.microsoft.com/office/drawing/2014/main" id="{DC22D746-C9FD-6E8F-20DB-EEAFD5FFA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2411" y="39658251"/>
            <a:ext cx="2432049" cy="1775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4" name="Picture 6" descr="European Union - Wikipedia">
            <a:extLst>
              <a:ext uri="{FF2B5EF4-FFF2-40B4-BE49-F238E27FC236}">
                <a16:creationId xmlns:a16="http://schemas.microsoft.com/office/drawing/2014/main" id="{0ECF7020-77FE-DB43-1021-D54069C66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999" y="39736398"/>
            <a:ext cx="24320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" name="Text Box 11">
            <a:extLst>
              <a:ext uri="{FF2B5EF4-FFF2-40B4-BE49-F238E27FC236}">
                <a16:creationId xmlns:a16="http://schemas.microsoft.com/office/drawing/2014/main" id="{46A2EA63-84FD-0925-70AE-231B66B91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3375" y="26950988"/>
            <a:ext cx="44561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noProof="0" dirty="0">
                <a:latin typeface="+mn-lt"/>
              </a:rPr>
              <a:t>MnL  + Cu</a:t>
            </a:r>
            <a:r>
              <a:rPr lang="en-US" sz="2400" baseline="30000" noProof="0" dirty="0">
                <a:latin typeface="+mn-lt"/>
              </a:rPr>
              <a:t>2+</a:t>
            </a:r>
            <a:r>
              <a:rPr lang="en-US" sz="2400" noProof="0" dirty="0">
                <a:latin typeface="+mn-lt"/>
              </a:rPr>
              <a:t>           CuL + Mn</a:t>
            </a:r>
            <a:r>
              <a:rPr lang="en-US" sz="2400" baseline="30000" noProof="0" dirty="0">
                <a:latin typeface="+mn-lt"/>
              </a:rPr>
              <a:t>2+</a:t>
            </a:r>
          </a:p>
        </p:txBody>
      </p:sp>
      <p:graphicFrame>
        <p:nvGraphicFramePr>
          <p:cNvPr id="3116" name="Objektum 19">
            <a:extLst>
              <a:ext uri="{FF2B5EF4-FFF2-40B4-BE49-F238E27FC236}">
                <a16:creationId xmlns:a16="http://schemas.microsoft.com/office/drawing/2014/main" id="{2BE2FB7C-A306-B9A8-1DE3-A20BB82B438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68688" y="27028775"/>
          <a:ext cx="8794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431800" imgH="165100" progId="ChemDraw.Document.6.0">
                  <p:embed/>
                </p:oleObj>
              </mc:Choice>
              <mc:Fallback>
                <p:oleObj name="CS ChemDraw Drawing" r:id="rId4" imgW="431800" imgH="165100" progId="ChemDraw.Document.6.0">
                  <p:embed/>
                  <p:pic>
                    <p:nvPicPr>
                      <p:cNvPr id="0" name="Objektum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8688" y="27028775"/>
                        <a:ext cx="87947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" name="Text Box 14">
            <a:extLst>
              <a:ext uri="{FF2B5EF4-FFF2-40B4-BE49-F238E27FC236}">
                <a16:creationId xmlns:a16="http://schemas.microsoft.com/office/drawing/2014/main" id="{B663DFF4-A255-821F-EB51-6FC3D88D7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925" y="27451050"/>
            <a:ext cx="33289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noProof="0" dirty="0">
                <a:latin typeface="+mn-lt"/>
              </a:rPr>
              <a:t>L= PC2A, PC2A-Bf, PC2AM</a:t>
            </a:r>
          </a:p>
        </p:txBody>
      </p:sp>
      <p:sp>
        <p:nvSpPr>
          <p:cNvPr id="152" name="Text Box 14">
            <a:extLst>
              <a:ext uri="{FF2B5EF4-FFF2-40B4-BE49-F238E27FC236}">
                <a16:creationId xmlns:a16="http://schemas.microsoft.com/office/drawing/2014/main" id="{9C0239ED-1921-54E2-14EB-2D5290727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28097163"/>
            <a:ext cx="503872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noProof="0" dirty="0">
                <a:latin typeface="+mn-lt"/>
              </a:rPr>
              <a:t>Pseudo-first-order condition: [MnL] &lt;&lt;[Cu</a:t>
            </a:r>
            <a:r>
              <a:rPr lang="en-US" b="1" baseline="30000" noProof="0" dirty="0">
                <a:latin typeface="+mn-lt"/>
              </a:rPr>
              <a:t>2+</a:t>
            </a:r>
            <a:r>
              <a:rPr lang="en-US" b="1" noProof="0" dirty="0">
                <a:latin typeface="+mn-lt"/>
              </a:rPr>
              <a:t>]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noProof="0" dirty="0">
                <a:latin typeface="+mn-lt"/>
              </a:rPr>
              <a:t>[MnL]=0.1 mM; [Cu</a:t>
            </a:r>
            <a:r>
              <a:rPr lang="en-US" b="1" baseline="30000" noProof="0" dirty="0">
                <a:latin typeface="+mn-lt"/>
              </a:rPr>
              <a:t>2+</a:t>
            </a:r>
            <a:r>
              <a:rPr lang="en-US" b="1" noProof="0" dirty="0">
                <a:latin typeface="+mn-lt"/>
              </a:rPr>
              <a:t>]=1.0 – 4.0 mM; [MCA]=[NMP]=0.01 M; [NaCl]=0,15M; 25°C</a:t>
            </a:r>
          </a:p>
        </p:txBody>
      </p:sp>
      <p:pic>
        <p:nvPicPr>
          <p:cNvPr id="3119" name="Picture 8" descr="Home - Service / FMPB - Chimie générale ...">
            <a:extLst>
              <a:ext uri="{FF2B5EF4-FFF2-40B4-BE49-F238E27FC236}">
                <a16:creationId xmlns:a16="http://schemas.microsoft.com/office/drawing/2014/main" id="{A44FDA8D-CF18-3869-A478-D8B578408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2406" y="38412738"/>
            <a:ext cx="3174790" cy="134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0" name="Picture 42" descr="A structure of a chemical formula&#10;&#10;AI-generated content may be incorrect.">
            <a:extLst>
              <a:ext uri="{FF2B5EF4-FFF2-40B4-BE49-F238E27FC236}">
                <a16:creationId xmlns:a16="http://schemas.microsoft.com/office/drawing/2014/main" id="{7F0ADE59-27D1-37DF-A5FE-F2D54C17A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1425" y="26241375"/>
            <a:ext cx="4708525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1" name="Picture 44" descr="A chemical structure with black text&#10;&#10;AI-generated content may be incorrect.">
            <a:extLst>
              <a:ext uri="{FF2B5EF4-FFF2-40B4-BE49-F238E27FC236}">
                <a16:creationId xmlns:a16="http://schemas.microsoft.com/office/drawing/2014/main" id="{E9E0F8D5-A5DE-E831-E621-663C4ED4D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8"/>
          <a:stretch>
            <a:fillRect/>
          </a:stretch>
        </p:blipFill>
        <p:spPr bwMode="auto">
          <a:xfrm>
            <a:off x="22866350" y="21526500"/>
            <a:ext cx="6184900" cy="364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2" name="Picture 46" descr="A group of chemical formulas&#10;&#10;AI-generated content may be incorrect.">
            <a:extLst>
              <a:ext uri="{FF2B5EF4-FFF2-40B4-BE49-F238E27FC236}">
                <a16:creationId xmlns:a16="http://schemas.microsoft.com/office/drawing/2014/main" id="{EAAF1107-724F-3956-231B-70E678111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" t="1045" r="8714" b="5733"/>
          <a:stretch>
            <a:fillRect/>
          </a:stretch>
        </p:blipFill>
        <p:spPr bwMode="auto">
          <a:xfrm>
            <a:off x="633413" y="10607675"/>
            <a:ext cx="14144625" cy="872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áblázat 1">
            <a:extLst>
              <a:ext uri="{FF2B5EF4-FFF2-40B4-BE49-F238E27FC236}">
                <a16:creationId xmlns:a16="http://schemas.microsoft.com/office/drawing/2014/main" id="{799ED0CA-65BE-4FD5-9DB6-6F643AAB1CE8}"/>
              </a:ext>
            </a:extLst>
          </p:cNvPr>
          <p:cNvGraphicFramePr>
            <a:graphicFrameLocks noGrp="1"/>
          </p:cNvGraphicFramePr>
          <p:nvPr/>
        </p:nvGraphicFramePr>
        <p:xfrm>
          <a:off x="6484938" y="26536650"/>
          <a:ext cx="8648701" cy="33369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7588">
                  <a:extLst>
                    <a:ext uri="{9D8B030D-6E8A-4147-A177-3AD203B41FA5}">
                      <a16:colId xmlns:a16="http://schemas.microsoft.com/office/drawing/2014/main" val="3472125294"/>
                    </a:ext>
                  </a:extLst>
                </a:gridCol>
                <a:gridCol w="2286946">
                  <a:extLst>
                    <a:ext uri="{9D8B030D-6E8A-4147-A177-3AD203B41FA5}">
                      <a16:colId xmlns:a16="http://schemas.microsoft.com/office/drawing/2014/main" val="1999839951"/>
                    </a:ext>
                  </a:extLst>
                </a:gridCol>
                <a:gridCol w="2285719">
                  <a:extLst>
                    <a:ext uri="{9D8B030D-6E8A-4147-A177-3AD203B41FA5}">
                      <a16:colId xmlns:a16="http://schemas.microsoft.com/office/drawing/2014/main" val="3081478398"/>
                    </a:ext>
                  </a:extLst>
                </a:gridCol>
                <a:gridCol w="2338448">
                  <a:extLst>
                    <a:ext uri="{9D8B030D-6E8A-4147-A177-3AD203B41FA5}">
                      <a16:colId xmlns:a16="http://schemas.microsoft.com/office/drawing/2014/main" val="2156942697"/>
                    </a:ext>
                  </a:extLst>
                </a:gridCol>
              </a:tblGrid>
              <a:tr h="40979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GB" sz="24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effectLst/>
                        </a:rPr>
                        <a:t>[Mn(PC2A)]</a:t>
                      </a:r>
                      <a:endParaRPr lang="en-GB" sz="24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effectLst/>
                        </a:rPr>
                        <a:t>[Mn(PC2A-Bf)]</a:t>
                      </a:r>
                      <a:endParaRPr lang="en-GB" sz="24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effectLst/>
                        </a:rPr>
                        <a:t>[Mn(PC2AM)]</a:t>
                      </a:r>
                      <a:r>
                        <a:rPr lang="en-US" sz="2400" baseline="30000" dirty="0">
                          <a:effectLst/>
                        </a:rPr>
                        <a:t>2+</a:t>
                      </a:r>
                      <a:endParaRPr lang="en-GB" sz="24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21737965"/>
                  </a:ext>
                </a:extLst>
              </a:tr>
              <a:tr h="40979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i="1" dirty="0">
                          <a:effectLst/>
                        </a:rPr>
                        <a:t>k</a:t>
                      </a:r>
                      <a:r>
                        <a:rPr lang="en-US" sz="2400" baseline="-25000" dirty="0">
                          <a:effectLst/>
                        </a:rPr>
                        <a:t>0</a:t>
                      </a:r>
                      <a:r>
                        <a:rPr lang="en-US" sz="2400" dirty="0">
                          <a:effectLst/>
                        </a:rPr>
                        <a:t> (s</a:t>
                      </a:r>
                      <a:r>
                        <a:rPr lang="en-US" sz="2400" baseline="30000" dirty="0">
                          <a:effectLst/>
                        </a:rPr>
                        <a:t>-1</a:t>
                      </a:r>
                      <a:r>
                        <a:rPr lang="en-US" sz="2400" dirty="0">
                          <a:effectLst/>
                        </a:rPr>
                        <a:t>) </a:t>
                      </a:r>
                      <a:r>
                        <a:rPr lang="en-US" sz="2400" baseline="30000" dirty="0">
                          <a:effectLst/>
                        </a:rPr>
                        <a:t>a</a:t>
                      </a:r>
                      <a:endParaRPr lang="en-GB" sz="24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effectLst/>
                          <a:sym typeface="Symbol" panose="05050102010706020507" pitchFamily="18" charset="2"/>
                        </a:rPr>
                        <a:t></a:t>
                      </a:r>
                      <a:endParaRPr lang="en-GB" sz="24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effectLst/>
                          <a:sym typeface="Symbol" panose="05050102010706020507" pitchFamily="18" charset="2"/>
                        </a:rPr>
                        <a:t></a:t>
                      </a:r>
                      <a:endParaRPr lang="en-GB" sz="24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effectLst/>
                          <a:sym typeface="Symbol" panose="05050102010706020507" pitchFamily="18" charset="2"/>
                        </a:rPr>
                        <a:t></a:t>
                      </a:r>
                      <a:endParaRPr lang="en-GB" sz="24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2954514"/>
                  </a:ext>
                </a:extLst>
              </a:tr>
              <a:tr h="40979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i="1" dirty="0">
                          <a:effectLst/>
                        </a:rPr>
                        <a:t>k</a:t>
                      </a:r>
                      <a:r>
                        <a:rPr lang="en-US" sz="2400" baseline="-25000" dirty="0">
                          <a:effectLst/>
                        </a:rPr>
                        <a:t>1</a:t>
                      </a:r>
                      <a:r>
                        <a:rPr lang="en-US" sz="2400" dirty="0">
                          <a:effectLst/>
                        </a:rPr>
                        <a:t> (M</a:t>
                      </a:r>
                      <a:r>
                        <a:rPr lang="en-US" sz="2400" baseline="30000" dirty="0">
                          <a:effectLst/>
                        </a:rPr>
                        <a:t>-1</a:t>
                      </a:r>
                      <a:r>
                        <a:rPr lang="en-US" sz="2400" dirty="0">
                          <a:effectLst/>
                        </a:rPr>
                        <a:t>s</a:t>
                      </a:r>
                      <a:r>
                        <a:rPr lang="en-US" sz="2400" baseline="30000" dirty="0">
                          <a:effectLst/>
                        </a:rPr>
                        <a:t>-1</a:t>
                      </a:r>
                      <a:r>
                        <a:rPr lang="en-US" sz="2400" dirty="0">
                          <a:effectLst/>
                        </a:rPr>
                        <a:t>) </a:t>
                      </a:r>
                      <a:r>
                        <a:rPr lang="en-US" sz="2400" baseline="30000" dirty="0">
                          <a:effectLst/>
                        </a:rPr>
                        <a:t>b</a:t>
                      </a:r>
                      <a:endParaRPr lang="en-GB" sz="24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effectLst/>
                        </a:rPr>
                        <a:t>33 </a:t>
                      </a:r>
                      <a:r>
                        <a:rPr lang="en-US" sz="2400" dirty="0">
                          <a:effectLst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sz="2400" dirty="0">
                          <a:effectLst/>
                        </a:rPr>
                        <a:t> 1.5 / 221</a:t>
                      </a:r>
                      <a:r>
                        <a:rPr lang="en-US" sz="2400" baseline="30000" dirty="0">
                          <a:effectLst/>
                        </a:rPr>
                        <a:t>c</a:t>
                      </a:r>
                      <a:endParaRPr lang="en-GB" sz="24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effectLst/>
                        </a:rPr>
                        <a:t>24 </a:t>
                      </a:r>
                      <a:r>
                        <a:rPr lang="en-US" sz="2400" dirty="0">
                          <a:effectLst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sz="2400" dirty="0">
                          <a:effectLst/>
                        </a:rPr>
                        <a:t> 1</a:t>
                      </a:r>
                      <a:endParaRPr lang="en-GB" sz="24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effectLst/>
                        </a:rPr>
                        <a:t>6.9 </a:t>
                      </a:r>
                      <a:r>
                        <a:rPr lang="en-US" sz="2400" dirty="0">
                          <a:effectLst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sz="2400" dirty="0">
                          <a:effectLst/>
                        </a:rPr>
                        <a:t> 0.2</a:t>
                      </a:r>
                      <a:endParaRPr lang="en-GB" sz="24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31940345"/>
                  </a:ext>
                </a:extLst>
              </a:tr>
              <a:tr h="40979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 err="1">
                          <a:effectLst/>
                        </a:rPr>
                        <a:t>log</a:t>
                      </a:r>
                      <a:r>
                        <a:rPr lang="en-US" sz="2400" i="1" dirty="0" err="1">
                          <a:effectLst/>
                        </a:rPr>
                        <a:t>K</a:t>
                      </a:r>
                      <a:r>
                        <a:rPr lang="en-US" sz="2400" baseline="-25000" dirty="0" err="1">
                          <a:effectLst/>
                        </a:rPr>
                        <a:t>Mn</a:t>
                      </a:r>
                      <a:r>
                        <a:rPr lang="en-US" sz="2400" baseline="-25000" dirty="0">
                          <a:effectLst/>
                        </a:rPr>
                        <a:t>(HL)</a:t>
                      </a:r>
                      <a:endParaRPr lang="en-GB" sz="24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>
                          <a:effectLst/>
                        </a:rPr>
                        <a:t>2.35 (8) / 3.55 </a:t>
                      </a:r>
                      <a:r>
                        <a:rPr lang="en-US" sz="2400" baseline="30000">
                          <a:effectLst/>
                        </a:rPr>
                        <a:t>c</a:t>
                      </a:r>
                      <a:endParaRPr lang="en-GB" sz="24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>
                          <a:effectLst/>
                        </a:rPr>
                        <a:t>2.25 (9)</a:t>
                      </a:r>
                      <a:endParaRPr lang="en-GB" sz="24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>
                          <a:effectLst/>
                        </a:rPr>
                        <a:t>2.93 (6)</a:t>
                      </a:r>
                      <a:endParaRPr lang="en-GB" sz="24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58781998"/>
                  </a:ext>
                </a:extLst>
              </a:tr>
              <a:tr h="84887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i="1" err="1">
                          <a:effectLst/>
                        </a:rPr>
                        <a:t>k</a:t>
                      </a:r>
                      <a:r>
                        <a:rPr lang="en-US" sz="2400" baseline="-25000" err="1">
                          <a:effectLst/>
                        </a:rPr>
                        <a:t>d</a:t>
                      </a:r>
                      <a:r>
                        <a:rPr lang="en-US" sz="2400">
                          <a:effectLst/>
                        </a:rPr>
                        <a:t> (s</a:t>
                      </a:r>
                      <a:r>
                        <a:rPr lang="en-US" sz="2400" baseline="30000">
                          <a:effectLst/>
                        </a:rPr>
                        <a:t>-1</a:t>
                      </a:r>
                      <a:r>
                        <a:rPr lang="en-US" sz="2400">
                          <a:effectLst/>
                        </a:rPr>
                        <a:t>) at pH=7.4</a:t>
                      </a:r>
                      <a:endParaRPr lang="en-GB" sz="24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>
                          <a:effectLst/>
                        </a:rPr>
                        <a:t>1.31</a:t>
                      </a:r>
                      <a:r>
                        <a:rPr lang="en-US" sz="2400">
                          <a:effectLst/>
                          <a:sym typeface="Wingdings 2" panose="05020102010507070707" pitchFamily="18" charset="2"/>
                        </a:rPr>
                        <a:t></a:t>
                      </a:r>
                      <a:r>
                        <a:rPr lang="en-US" sz="2400">
                          <a:effectLst/>
                        </a:rPr>
                        <a:t>10</a:t>
                      </a:r>
                      <a:r>
                        <a:rPr lang="en-US" sz="2400" baseline="30000">
                          <a:effectLst/>
                        </a:rPr>
                        <a:t>-6</a:t>
                      </a:r>
                      <a:r>
                        <a:rPr lang="en-US" sz="2400">
                          <a:effectLst/>
                        </a:rPr>
                        <a:t> / 9.17</a:t>
                      </a:r>
                      <a:r>
                        <a:rPr lang="en-US" sz="2400">
                          <a:effectLst/>
                          <a:sym typeface="Wingdings 2" panose="05020102010507070707" pitchFamily="18" charset="2"/>
                        </a:rPr>
                        <a:t></a:t>
                      </a:r>
                      <a:r>
                        <a:rPr lang="en-US" sz="2400">
                          <a:effectLst/>
                        </a:rPr>
                        <a:t>10</a:t>
                      </a:r>
                      <a:r>
                        <a:rPr lang="en-US" sz="2400" baseline="30000">
                          <a:effectLst/>
                        </a:rPr>
                        <a:t>-6 c</a:t>
                      </a:r>
                      <a:endParaRPr lang="en-GB" sz="24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>
                          <a:effectLst/>
                        </a:rPr>
                        <a:t>9.69</a:t>
                      </a:r>
                      <a:r>
                        <a:rPr lang="en-US" sz="2400">
                          <a:effectLst/>
                          <a:sym typeface="Wingdings 2" panose="05020102010507070707" pitchFamily="18" charset="2"/>
                        </a:rPr>
                        <a:t></a:t>
                      </a:r>
                      <a:r>
                        <a:rPr lang="en-US" sz="2400">
                          <a:effectLst/>
                        </a:rPr>
                        <a:t>10</a:t>
                      </a:r>
                      <a:r>
                        <a:rPr lang="en-US" sz="2400" baseline="30000">
                          <a:effectLst/>
                        </a:rPr>
                        <a:t>-7</a:t>
                      </a:r>
                      <a:endParaRPr lang="en-GB" sz="24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>
                          <a:effectLst/>
                        </a:rPr>
                        <a:t>2.74</a:t>
                      </a:r>
                      <a:r>
                        <a:rPr lang="en-US" sz="2400">
                          <a:effectLst/>
                          <a:sym typeface="Wingdings 2" panose="05020102010507070707" pitchFamily="18" charset="2"/>
                        </a:rPr>
                        <a:t></a:t>
                      </a:r>
                      <a:r>
                        <a:rPr lang="en-US" sz="2400">
                          <a:effectLst/>
                        </a:rPr>
                        <a:t>10</a:t>
                      </a:r>
                      <a:r>
                        <a:rPr lang="en-US" sz="2400" baseline="30000">
                          <a:effectLst/>
                        </a:rPr>
                        <a:t>-7</a:t>
                      </a:r>
                      <a:endParaRPr lang="en-GB" sz="24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89486868"/>
                  </a:ext>
                </a:extLst>
              </a:tr>
              <a:tr h="84887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i="1">
                          <a:effectLst/>
                        </a:rPr>
                        <a:t>t</a:t>
                      </a:r>
                      <a:r>
                        <a:rPr lang="en-US" sz="2400" baseline="-25000">
                          <a:effectLst/>
                        </a:rPr>
                        <a:t>1/2</a:t>
                      </a:r>
                      <a:r>
                        <a:rPr lang="en-US" sz="2400">
                          <a:effectLst/>
                        </a:rPr>
                        <a:t> (s</a:t>
                      </a:r>
                      <a:r>
                        <a:rPr lang="en-US" sz="2400" baseline="30000">
                          <a:effectLst/>
                        </a:rPr>
                        <a:t>-1</a:t>
                      </a:r>
                      <a:r>
                        <a:rPr lang="en-US" sz="2400">
                          <a:effectLst/>
                        </a:rPr>
                        <a:t>) at pH=7.4</a:t>
                      </a:r>
                      <a:endParaRPr lang="en-GB" sz="24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1">
                          <a:effectLst/>
                        </a:rPr>
                        <a:t>147 / 21 </a:t>
                      </a:r>
                      <a:r>
                        <a:rPr lang="en-US" sz="2400" b="1" baseline="30000">
                          <a:effectLst/>
                        </a:rPr>
                        <a:t>c</a:t>
                      </a:r>
                      <a:endParaRPr lang="en-GB" sz="2400" b="1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1">
                          <a:effectLst/>
                        </a:rPr>
                        <a:t>198</a:t>
                      </a:r>
                      <a:endParaRPr lang="en-GB" sz="2400" b="1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1">
                          <a:solidFill>
                            <a:srgbClr val="FF0000"/>
                          </a:solidFill>
                          <a:effectLst/>
                        </a:rPr>
                        <a:t>703</a:t>
                      </a:r>
                      <a:endParaRPr lang="en-GB" sz="2400" b="1" i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52444774"/>
                  </a:ext>
                </a:extLst>
              </a:tr>
            </a:tbl>
          </a:graphicData>
        </a:graphic>
      </p:graphicFrame>
      <p:sp>
        <p:nvSpPr>
          <p:cNvPr id="3160" name="Szövegdoboz 2">
            <a:extLst>
              <a:ext uri="{FF2B5EF4-FFF2-40B4-BE49-F238E27FC236}">
                <a16:creationId xmlns:a16="http://schemas.microsoft.com/office/drawing/2014/main" id="{A92473CD-5A15-99E6-41CA-7B47AC2E5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3000" y="29773563"/>
            <a:ext cx="9004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sz="2000" baseline="30000" noProof="0" dirty="0"/>
              <a:t>a</a:t>
            </a:r>
            <a:r>
              <a:rPr lang="en-US" sz="2000" noProof="0" dirty="0"/>
              <a:t> Fixed to 0 for the data fitting; </a:t>
            </a:r>
            <a:r>
              <a:rPr lang="en-US" sz="2000" baseline="30000" noProof="0" dirty="0"/>
              <a:t>b</a:t>
            </a:r>
            <a:r>
              <a:rPr lang="en-US" sz="2000" noProof="0" dirty="0"/>
              <a:t> </a:t>
            </a:r>
            <a:r>
              <a:rPr lang="en-US" sz="2000" i="1" noProof="0" dirty="0"/>
              <a:t>k</a:t>
            </a:r>
            <a:r>
              <a:rPr lang="en-US" sz="2000" baseline="-25000" noProof="0" dirty="0"/>
              <a:t>1</a:t>
            </a:r>
            <a:r>
              <a:rPr lang="en-US" sz="2000" noProof="0" dirty="0"/>
              <a:t>=</a:t>
            </a:r>
            <a:r>
              <a:rPr lang="en-US" sz="2000" i="1" noProof="0" dirty="0" err="1"/>
              <a:t>k</a:t>
            </a:r>
            <a:r>
              <a:rPr lang="en-US" sz="2000" baseline="-25000" noProof="0" dirty="0" err="1"/>
              <a:t>Mn</a:t>
            </a:r>
            <a:r>
              <a:rPr lang="en-US" sz="2000" baseline="-25000" noProof="0" dirty="0"/>
              <a:t>(HL)</a:t>
            </a:r>
            <a:r>
              <a:rPr lang="en-US" sz="2000" noProof="0" dirty="0">
                <a:sym typeface="Wingdings 2" pitchFamily="2" charset="2"/>
              </a:rPr>
              <a:t></a:t>
            </a:r>
            <a:r>
              <a:rPr lang="en-US" sz="2000" i="1" noProof="0" dirty="0" err="1"/>
              <a:t>K</a:t>
            </a:r>
            <a:r>
              <a:rPr lang="en-US" sz="2000" baseline="-25000" noProof="0" dirty="0" err="1"/>
              <a:t>Mn</a:t>
            </a:r>
            <a:r>
              <a:rPr lang="en-US" sz="2000" baseline="-25000" noProof="0" dirty="0"/>
              <a:t>(HL)</a:t>
            </a:r>
            <a:r>
              <a:rPr lang="en-US" sz="2000" noProof="0" dirty="0"/>
              <a:t>; </a:t>
            </a:r>
            <a:r>
              <a:rPr lang="en-US" sz="2000" baseline="30000" noProof="0" dirty="0"/>
              <a:t>c</a:t>
            </a:r>
            <a:r>
              <a:rPr lang="en-US" sz="2000" noProof="0" dirty="0"/>
              <a:t> Ref. Z. Garda et al., </a:t>
            </a:r>
            <a:r>
              <a:rPr lang="en-US" sz="2000" i="1" noProof="0" dirty="0"/>
              <a:t>Inorg. Chem.</a:t>
            </a:r>
            <a:r>
              <a:rPr lang="en-US" sz="2000" noProof="0" dirty="0"/>
              <a:t> </a:t>
            </a:r>
            <a:r>
              <a:rPr lang="en-US" sz="2000" b="1" noProof="0" dirty="0"/>
              <a:t>2021</a:t>
            </a:r>
            <a:r>
              <a:rPr lang="en-US" sz="2000" noProof="0" dirty="0"/>
              <a:t>, </a:t>
            </a:r>
            <a:r>
              <a:rPr lang="en-US" sz="2000" i="1" noProof="0" dirty="0"/>
              <a:t>60</a:t>
            </a:r>
            <a:r>
              <a:rPr lang="en-US" sz="2000" noProof="0" dirty="0"/>
              <a:t>, 1133−1148 (0.15 M NaCl, 25</a:t>
            </a:r>
            <a:r>
              <a:rPr lang="en-US" sz="2000" noProof="0" dirty="0">
                <a:sym typeface="Symbol" pitchFamily="2" charset="2"/>
              </a:rPr>
              <a:t></a:t>
            </a:r>
            <a:r>
              <a:rPr lang="en-US" sz="2000" noProof="0" dirty="0"/>
              <a:t>C)</a:t>
            </a:r>
          </a:p>
        </p:txBody>
      </p:sp>
      <p:sp>
        <p:nvSpPr>
          <p:cNvPr id="3161" name="Szövegdoboz 3">
            <a:extLst>
              <a:ext uri="{FF2B5EF4-FFF2-40B4-BE49-F238E27FC236}">
                <a16:creationId xmlns:a16="http://schemas.microsoft.com/office/drawing/2014/main" id="{F174D011-1C3C-9DC6-DAAE-7B2E3BD23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6400" y="24815800"/>
            <a:ext cx="837723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2800" b="1" noProof="0" dirty="0"/>
              <a:t> Rate (</a:t>
            </a:r>
            <a:r>
              <a:rPr lang="en-US" sz="2800" b="1" i="1" noProof="0" dirty="0"/>
              <a:t>k</a:t>
            </a:r>
            <a:r>
              <a:rPr lang="en-US" sz="2800" b="1" baseline="-25000" noProof="0" dirty="0"/>
              <a:t>i</a:t>
            </a:r>
            <a:r>
              <a:rPr lang="en-US" sz="2800" b="1" noProof="0" dirty="0"/>
              <a:t>) and equilibrium (</a:t>
            </a:r>
            <a:r>
              <a:rPr lang="en-US" sz="2800" b="1" i="1" noProof="0" dirty="0"/>
              <a:t>K</a:t>
            </a:r>
            <a:r>
              <a:rPr lang="en-US" sz="2800" b="1" baseline="-25000" noProof="0" dirty="0"/>
              <a:t>i</a:t>
            </a:r>
            <a:r>
              <a:rPr lang="en-US" sz="2800" b="1" noProof="0" dirty="0"/>
              <a:t>) constants and half-life (</a:t>
            </a:r>
            <a:r>
              <a:rPr lang="en-US" sz="2800" b="1" i="1" noProof="0" dirty="0"/>
              <a:t>t</a:t>
            </a:r>
            <a:r>
              <a:rPr lang="en-US" sz="2800" b="1" baseline="-25000" noProof="0" dirty="0"/>
              <a:t>1/2</a:t>
            </a:r>
            <a:r>
              <a:rPr lang="en-US" sz="2800" b="1" noProof="0" dirty="0"/>
              <a:t>=ln2/</a:t>
            </a:r>
            <a:r>
              <a:rPr lang="en-US" sz="2800" b="1" i="1" noProof="0" dirty="0"/>
              <a:t>k</a:t>
            </a:r>
            <a:r>
              <a:rPr lang="en-US" sz="2800" b="1" baseline="-25000" noProof="0" dirty="0"/>
              <a:t>d</a:t>
            </a:r>
            <a:r>
              <a:rPr lang="en-US" sz="2800" b="1" noProof="0" dirty="0"/>
              <a:t>) values characterizing the transmetalation reactions of the Mn(II) complexes with PC2A, PC2A-Bf, PC2AM</a:t>
            </a:r>
          </a:p>
        </p:txBody>
      </p:sp>
      <p:pic>
        <p:nvPicPr>
          <p:cNvPr id="3162" name="Kép 4">
            <a:extLst>
              <a:ext uri="{FF2B5EF4-FFF2-40B4-BE49-F238E27FC236}">
                <a16:creationId xmlns:a16="http://schemas.microsoft.com/office/drawing/2014/main" id="{7AA17876-6CD6-50D3-56A1-1D317B284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6288" y="10209213"/>
            <a:ext cx="2695575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63" name="Kép 5">
            <a:extLst>
              <a:ext uri="{FF2B5EF4-FFF2-40B4-BE49-F238E27FC236}">
                <a16:creationId xmlns:a16="http://schemas.microsoft.com/office/drawing/2014/main" id="{DADD4C60-4A40-E1E2-0B1F-6B5146E8E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1538" y="11031538"/>
            <a:ext cx="2413000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64" name="Kép 6">
            <a:extLst>
              <a:ext uri="{FF2B5EF4-FFF2-40B4-BE49-F238E27FC236}">
                <a16:creationId xmlns:a16="http://schemas.microsoft.com/office/drawing/2014/main" id="{DE504C18-CAD5-63F3-BE50-78E834180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3463" y="11899900"/>
            <a:ext cx="3368675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áblázat 7">
            <a:extLst>
              <a:ext uri="{FF2B5EF4-FFF2-40B4-BE49-F238E27FC236}">
                <a16:creationId xmlns:a16="http://schemas.microsoft.com/office/drawing/2014/main" id="{3CBCAC0F-B37C-49CF-B363-5F756710B186}"/>
              </a:ext>
            </a:extLst>
          </p:cNvPr>
          <p:cNvGraphicFramePr>
            <a:graphicFrameLocks noGrp="1"/>
          </p:cNvGraphicFramePr>
          <p:nvPr/>
        </p:nvGraphicFramePr>
        <p:xfrm>
          <a:off x="23909338" y="11028363"/>
          <a:ext cx="6129336" cy="7142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2334">
                  <a:extLst>
                    <a:ext uri="{9D8B030D-6E8A-4147-A177-3AD203B41FA5}">
                      <a16:colId xmlns:a16="http://schemas.microsoft.com/office/drawing/2014/main" val="4097896765"/>
                    </a:ext>
                  </a:extLst>
                </a:gridCol>
                <a:gridCol w="1634729">
                  <a:extLst>
                    <a:ext uri="{9D8B030D-6E8A-4147-A177-3AD203B41FA5}">
                      <a16:colId xmlns:a16="http://schemas.microsoft.com/office/drawing/2014/main" val="3858461539"/>
                    </a:ext>
                  </a:extLst>
                </a:gridCol>
                <a:gridCol w="1429939">
                  <a:extLst>
                    <a:ext uri="{9D8B030D-6E8A-4147-A177-3AD203B41FA5}">
                      <a16:colId xmlns:a16="http://schemas.microsoft.com/office/drawing/2014/main" val="1838917695"/>
                    </a:ext>
                  </a:extLst>
                </a:gridCol>
                <a:gridCol w="1532334">
                  <a:extLst>
                    <a:ext uri="{9D8B030D-6E8A-4147-A177-3AD203B41FA5}">
                      <a16:colId xmlns:a16="http://schemas.microsoft.com/office/drawing/2014/main" val="2842528437"/>
                    </a:ext>
                  </a:extLst>
                </a:gridCol>
              </a:tblGrid>
              <a:tr h="4761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GB" sz="20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PC2A</a:t>
                      </a:r>
                      <a:endParaRPr lang="en-GB" sz="20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PC2A-Bf</a:t>
                      </a:r>
                      <a:endParaRPr lang="en-GB" sz="20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PC2AM</a:t>
                      </a:r>
                      <a:endParaRPr lang="en-GB" sz="20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64130572"/>
                  </a:ext>
                </a:extLst>
              </a:tr>
              <a:tr h="4761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log</a:t>
                      </a:r>
                      <a:r>
                        <a:rPr lang="en-US" sz="2000" i="1">
                          <a:effectLst/>
                        </a:rPr>
                        <a:t>K</a:t>
                      </a:r>
                      <a:r>
                        <a:rPr lang="en-US" sz="2000" baseline="-25000">
                          <a:effectLst/>
                        </a:rPr>
                        <a:t>1</a:t>
                      </a:r>
                      <a:r>
                        <a:rPr lang="en-US" sz="2000" baseline="30000">
                          <a:effectLst/>
                        </a:rPr>
                        <a:t>H</a:t>
                      </a:r>
                      <a:endParaRPr lang="en-GB" sz="20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12.25</a:t>
                      </a:r>
                      <a:r>
                        <a:rPr lang="en-US" sz="2000" b="1" baseline="30000">
                          <a:effectLst/>
                        </a:rPr>
                        <a:t>a</a:t>
                      </a:r>
                      <a:r>
                        <a:rPr lang="en-US" sz="2000" b="1">
                          <a:effectLst/>
                        </a:rPr>
                        <a:t>/12.50</a:t>
                      </a:r>
                      <a:r>
                        <a:rPr lang="en-US" sz="2000" b="1" baseline="30000">
                          <a:effectLst/>
                        </a:rPr>
                        <a:t>b</a:t>
                      </a:r>
                      <a:endParaRPr lang="en-GB" sz="2000" b="1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11.94 (2)</a:t>
                      </a:r>
                      <a:endParaRPr lang="en-GB" sz="2000" b="1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10.35 (6)</a:t>
                      </a:r>
                      <a:r>
                        <a:rPr lang="en-US" sz="2000" b="1" baseline="30000">
                          <a:effectLst/>
                        </a:rPr>
                        <a:t>c</a:t>
                      </a:r>
                      <a:endParaRPr lang="en-GB" sz="2000" b="1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71515060"/>
                  </a:ext>
                </a:extLst>
              </a:tr>
              <a:tr h="4761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log</a:t>
                      </a:r>
                      <a:r>
                        <a:rPr lang="en-US" sz="2000" i="1">
                          <a:effectLst/>
                        </a:rPr>
                        <a:t>K</a:t>
                      </a:r>
                      <a:r>
                        <a:rPr lang="en-US" sz="2000" baseline="-25000">
                          <a:effectLst/>
                        </a:rPr>
                        <a:t>2</a:t>
                      </a:r>
                      <a:r>
                        <a:rPr lang="en-US" sz="2000" baseline="30000">
                          <a:effectLst/>
                        </a:rPr>
                        <a:t>H</a:t>
                      </a:r>
                      <a:endParaRPr lang="en-GB" sz="20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5.97</a:t>
                      </a:r>
                      <a:r>
                        <a:rPr lang="en-US" sz="2000" baseline="30000">
                          <a:effectLst/>
                        </a:rPr>
                        <a:t>a</a:t>
                      </a:r>
                      <a:r>
                        <a:rPr lang="en-US" sz="2000">
                          <a:effectLst/>
                        </a:rPr>
                        <a:t>/5.75</a:t>
                      </a:r>
                      <a:r>
                        <a:rPr lang="en-US" sz="2000" baseline="30000">
                          <a:effectLst/>
                        </a:rPr>
                        <a:t>b</a:t>
                      </a:r>
                      <a:endParaRPr lang="en-GB" sz="20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en-US" sz="2000" b="1">
                          <a:solidFill>
                            <a:srgbClr val="0000FF"/>
                          </a:solidFill>
                          <a:effectLst/>
                        </a:rPr>
                        <a:t>9.26 (2)</a:t>
                      </a:r>
                      <a:endParaRPr lang="en-GB" sz="2000" b="1" i="1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5.40 (7)</a:t>
                      </a:r>
                      <a:r>
                        <a:rPr lang="en-US" sz="2000" baseline="30000">
                          <a:effectLst/>
                        </a:rPr>
                        <a:t>c</a:t>
                      </a:r>
                      <a:endParaRPr lang="en-GB" sz="20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55249024"/>
                  </a:ext>
                </a:extLst>
              </a:tr>
              <a:tr h="4761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log</a:t>
                      </a:r>
                      <a:r>
                        <a:rPr lang="en-US" sz="2000" i="1">
                          <a:effectLst/>
                        </a:rPr>
                        <a:t>K</a:t>
                      </a:r>
                      <a:r>
                        <a:rPr lang="en-US" sz="2000" baseline="-25000">
                          <a:effectLst/>
                        </a:rPr>
                        <a:t>3</a:t>
                      </a:r>
                      <a:r>
                        <a:rPr lang="en-US" sz="2000" baseline="30000">
                          <a:effectLst/>
                        </a:rPr>
                        <a:t>H</a:t>
                      </a:r>
                      <a:endParaRPr lang="en-GB" sz="20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3.47</a:t>
                      </a:r>
                      <a:r>
                        <a:rPr lang="en-US" sz="2000" baseline="30000">
                          <a:effectLst/>
                        </a:rPr>
                        <a:t>a</a:t>
                      </a:r>
                      <a:r>
                        <a:rPr lang="en-US" sz="2000">
                          <a:effectLst/>
                        </a:rPr>
                        <a:t>/3.28</a:t>
                      </a:r>
                      <a:r>
                        <a:rPr lang="en-US" sz="2000" baseline="30000">
                          <a:effectLst/>
                        </a:rPr>
                        <a:t>b</a:t>
                      </a:r>
                      <a:endParaRPr lang="en-GB" sz="20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5.99 (3)</a:t>
                      </a:r>
                      <a:endParaRPr lang="en-GB" sz="20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sym typeface="Symbol" panose="05050102010706020507" pitchFamily="18" charset="2"/>
                        </a:rPr>
                        <a:t></a:t>
                      </a:r>
                      <a:endParaRPr lang="en-GB" sz="20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57025790"/>
                  </a:ext>
                </a:extLst>
              </a:tr>
              <a:tr h="4761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log</a:t>
                      </a:r>
                      <a:r>
                        <a:rPr lang="en-US" sz="2000" i="1">
                          <a:effectLst/>
                        </a:rPr>
                        <a:t>K</a:t>
                      </a:r>
                      <a:r>
                        <a:rPr lang="en-US" sz="2000" baseline="-25000">
                          <a:effectLst/>
                        </a:rPr>
                        <a:t>4</a:t>
                      </a:r>
                      <a:r>
                        <a:rPr lang="en-US" sz="2000" baseline="30000">
                          <a:effectLst/>
                        </a:rPr>
                        <a:t>H</a:t>
                      </a:r>
                      <a:endParaRPr lang="en-GB" sz="20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1.99</a:t>
                      </a:r>
                      <a:r>
                        <a:rPr lang="en-US" sz="2000" baseline="30000">
                          <a:effectLst/>
                        </a:rPr>
                        <a:t>a</a:t>
                      </a:r>
                      <a:r>
                        <a:rPr lang="en-US" sz="2000">
                          <a:effectLst/>
                        </a:rPr>
                        <a:t>/2.38</a:t>
                      </a:r>
                      <a:r>
                        <a:rPr lang="en-US" sz="2000" baseline="30000">
                          <a:effectLst/>
                        </a:rPr>
                        <a:t>b</a:t>
                      </a:r>
                      <a:endParaRPr lang="en-GB" sz="20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2.92 (3)</a:t>
                      </a:r>
                      <a:endParaRPr lang="en-GB" sz="20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sym typeface="Symbol" panose="05050102010706020507" pitchFamily="18" charset="2"/>
                        </a:rPr>
                        <a:t></a:t>
                      </a:r>
                      <a:endParaRPr lang="en-GB" sz="20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57112751"/>
                  </a:ext>
                </a:extLst>
              </a:tr>
              <a:tr h="4761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sym typeface="Symbol" panose="05050102010706020507" pitchFamily="18" charset="2"/>
                        </a:rPr>
                        <a:t></a:t>
                      </a:r>
                      <a:r>
                        <a:rPr lang="en-US" sz="2000" dirty="0">
                          <a:effectLst/>
                        </a:rPr>
                        <a:t>log</a:t>
                      </a:r>
                      <a:r>
                        <a:rPr lang="en-US" sz="2000" i="1" dirty="0">
                          <a:effectLst/>
                        </a:rPr>
                        <a:t>K</a:t>
                      </a:r>
                      <a:r>
                        <a:rPr lang="en-US" sz="2000" baseline="-25000" dirty="0">
                          <a:effectLst/>
                        </a:rPr>
                        <a:t>i</a:t>
                      </a:r>
                      <a:r>
                        <a:rPr lang="en-US" sz="2000" baseline="30000" dirty="0">
                          <a:effectLst/>
                        </a:rPr>
                        <a:t>H</a:t>
                      </a:r>
                      <a:endParaRPr lang="en-GB" sz="20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18.22</a:t>
                      </a:r>
                      <a:r>
                        <a:rPr lang="en-US" sz="2000" b="1" baseline="30000">
                          <a:effectLst/>
                        </a:rPr>
                        <a:t>a</a:t>
                      </a:r>
                      <a:r>
                        <a:rPr lang="en-US" sz="2000" b="1">
                          <a:effectLst/>
                        </a:rPr>
                        <a:t>/18.25</a:t>
                      </a:r>
                      <a:r>
                        <a:rPr lang="en-US" sz="2000" b="1" baseline="30000">
                          <a:effectLst/>
                        </a:rPr>
                        <a:t>b</a:t>
                      </a:r>
                      <a:endParaRPr lang="en-GB" sz="2000" b="1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31.07</a:t>
                      </a:r>
                      <a:endParaRPr lang="en-GB" sz="2000" b="1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15.75</a:t>
                      </a:r>
                      <a:endParaRPr lang="en-GB" sz="2000" b="1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40995615"/>
                  </a:ext>
                </a:extLst>
              </a:tr>
              <a:tr h="4761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log</a:t>
                      </a:r>
                      <a:r>
                        <a:rPr lang="en-US" sz="2000" i="1" dirty="0">
                          <a:effectLst/>
                        </a:rPr>
                        <a:t>K</a:t>
                      </a:r>
                      <a:r>
                        <a:rPr lang="en-US" sz="2000" baseline="-25000" dirty="0">
                          <a:effectLst/>
                        </a:rPr>
                        <a:t>CaL</a:t>
                      </a:r>
                      <a:endParaRPr lang="en-GB" sz="2000" i="1" baseline="-25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9.92</a:t>
                      </a:r>
                      <a:r>
                        <a:rPr lang="en-US" sz="2000" b="1" baseline="30000">
                          <a:effectLst/>
                        </a:rPr>
                        <a:t>a</a:t>
                      </a:r>
                      <a:r>
                        <a:rPr lang="en-US" sz="2000" b="1">
                          <a:effectLst/>
                        </a:rPr>
                        <a:t> /10.0</a:t>
                      </a:r>
                      <a:r>
                        <a:rPr lang="en-US" sz="2000" b="1" baseline="30000">
                          <a:effectLst/>
                        </a:rPr>
                        <a:t>b</a:t>
                      </a:r>
                      <a:endParaRPr lang="en-GB" sz="2000" b="1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10.02 (7)</a:t>
                      </a:r>
                      <a:endParaRPr lang="en-GB" sz="2000" b="1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7.23 (8)</a:t>
                      </a:r>
                      <a:endParaRPr lang="en-GB" sz="2000" b="1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69003851"/>
                  </a:ext>
                </a:extLst>
              </a:tr>
              <a:tr h="4761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log</a:t>
                      </a:r>
                      <a:r>
                        <a:rPr lang="en-US" sz="2000" i="1" dirty="0">
                          <a:effectLst/>
                        </a:rPr>
                        <a:t>K</a:t>
                      </a:r>
                      <a:r>
                        <a:rPr lang="en-US" sz="2000" baseline="-25000" dirty="0">
                          <a:effectLst/>
                        </a:rPr>
                        <a:t>CaHL</a:t>
                      </a:r>
                      <a:endParaRPr lang="en-GB" sz="2000" i="1" baseline="-25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5.08</a:t>
                      </a:r>
                      <a:r>
                        <a:rPr lang="en-US" sz="2000" baseline="30000">
                          <a:effectLst/>
                        </a:rPr>
                        <a:t>a</a:t>
                      </a:r>
                      <a:endParaRPr lang="en-GB" sz="20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en-US" sz="2000" b="1">
                          <a:solidFill>
                            <a:srgbClr val="0000FF"/>
                          </a:solidFill>
                          <a:effectLst/>
                        </a:rPr>
                        <a:t>9.00 (5)</a:t>
                      </a:r>
                      <a:endParaRPr lang="en-GB" sz="2000" b="1" i="1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sym typeface="Symbol" panose="05050102010706020507" pitchFamily="18" charset="2"/>
                        </a:rPr>
                        <a:t></a:t>
                      </a:r>
                      <a:endParaRPr lang="en-GB" sz="20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76632296"/>
                  </a:ext>
                </a:extLst>
              </a:tr>
              <a:tr h="4761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log</a:t>
                      </a:r>
                      <a:r>
                        <a:rPr lang="en-US" sz="2000" i="1" dirty="0">
                          <a:effectLst/>
                        </a:rPr>
                        <a:t>K</a:t>
                      </a:r>
                      <a:r>
                        <a:rPr lang="en-US" sz="2000" baseline="-25000" dirty="0">
                          <a:effectLst/>
                        </a:rPr>
                        <a:t>ZnL</a:t>
                      </a:r>
                      <a:endParaRPr lang="en-GB" sz="2000" i="1" baseline="-25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19.49</a:t>
                      </a:r>
                      <a:r>
                        <a:rPr lang="en-US" sz="2000" b="1" baseline="30000">
                          <a:effectLst/>
                        </a:rPr>
                        <a:t>a</a:t>
                      </a:r>
                      <a:endParaRPr lang="en-GB" sz="2000" b="1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20.40 (8)</a:t>
                      </a:r>
                      <a:endParaRPr lang="en-GB" sz="2000" b="1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14.73 (8)</a:t>
                      </a:r>
                      <a:endParaRPr lang="en-GB" sz="2000" b="1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76442371"/>
                  </a:ext>
                </a:extLst>
              </a:tr>
              <a:tr h="4761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log</a:t>
                      </a:r>
                      <a:r>
                        <a:rPr lang="en-US" sz="2000" i="1" dirty="0">
                          <a:effectLst/>
                        </a:rPr>
                        <a:t>K</a:t>
                      </a:r>
                      <a:r>
                        <a:rPr lang="en-US" sz="2000" baseline="-25000" dirty="0">
                          <a:effectLst/>
                        </a:rPr>
                        <a:t>ZnHL</a:t>
                      </a:r>
                      <a:endParaRPr lang="en-GB" sz="2000" i="1" baseline="-25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2.74</a:t>
                      </a:r>
                      <a:r>
                        <a:rPr lang="en-US" sz="2000" baseline="30000">
                          <a:effectLst/>
                        </a:rPr>
                        <a:t>a</a:t>
                      </a:r>
                      <a:endParaRPr lang="en-GB" sz="20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en-US" sz="2000" b="1">
                          <a:solidFill>
                            <a:srgbClr val="0000FF"/>
                          </a:solidFill>
                          <a:effectLst/>
                        </a:rPr>
                        <a:t>8.68 (5)</a:t>
                      </a:r>
                      <a:endParaRPr lang="en-GB" sz="2000" b="1" i="1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sym typeface="Symbol" panose="05050102010706020507" pitchFamily="18" charset="2"/>
                        </a:rPr>
                        <a:t></a:t>
                      </a:r>
                      <a:endParaRPr lang="en-GB" sz="20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96571749"/>
                  </a:ext>
                </a:extLst>
              </a:tr>
              <a:tr h="4761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log</a:t>
                      </a:r>
                      <a:r>
                        <a:rPr lang="en-US" sz="2000" i="1" dirty="0">
                          <a:effectLst/>
                        </a:rPr>
                        <a:t>K</a:t>
                      </a:r>
                      <a:r>
                        <a:rPr lang="en-US" sz="2000" baseline="-25000" dirty="0">
                          <a:effectLst/>
                        </a:rPr>
                        <a:t>CuL</a:t>
                      </a:r>
                      <a:endParaRPr lang="en-GB" sz="2000" i="1" baseline="-25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23.58</a:t>
                      </a:r>
                      <a:r>
                        <a:rPr lang="en-US" sz="2000" b="1" baseline="30000">
                          <a:effectLst/>
                        </a:rPr>
                        <a:t>a</a:t>
                      </a:r>
                      <a:endParaRPr lang="en-GB" sz="2000" b="1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22.24 (5)</a:t>
                      </a:r>
                      <a:endParaRPr lang="en-GB" sz="2000" b="1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18.15 (2)</a:t>
                      </a:r>
                      <a:endParaRPr lang="en-GB" sz="2000" b="1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8200328"/>
                  </a:ext>
                </a:extLst>
              </a:tr>
              <a:tr h="4761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log</a:t>
                      </a:r>
                      <a:r>
                        <a:rPr lang="en-US" sz="2000" i="1" dirty="0">
                          <a:effectLst/>
                        </a:rPr>
                        <a:t>K</a:t>
                      </a:r>
                      <a:r>
                        <a:rPr lang="en-US" sz="2000" baseline="-25000" dirty="0">
                          <a:effectLst/>
                        </a:rPr>
                        <a:t>CuHL</a:t>
                      </a:r>
                      <a:endParaRPr lang="en-GB" sz="2000" i="1" baseline="-25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2.12</a:t>
                      </a:r>
                      <a:r>
                        <a:rPr lang="en-US" sz="2000" baseline="30000">
                          <a:effectLst/>
                        </a:rPr>
                        <a:t>a</a:t>
                      </a:r>
                      <a:endParaRPr lang="en-GB" sz="20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en-US" sz="2000" b="1">
                          <a:solidFill>
                            <a:srgbClr val="0000FF"/>
                          </a:solidFill>
                          <a:effectLst/>
                        </a:rPr>
                        <a:t>8.65 (7)</a:t>
                      </a:r>
                      <a:endParaRPr lang="en-GB" sz="2000" b="1" i="1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sym typeface="Symbol" panose="05050102010706020507" pitchFamily="18" charset="2"/>
                        </a:rPr>
                        <a:t></a:t>
                      </a:r>
                      <a:endParaRPr lang="en-GB" sz="20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1446467"/>
                  </a:ext>
                </a:extLst>
              </a:tr>
              <a:tr h="4761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log</a:t>
                      </a:r>
                      <a:r>
                        <a:rPr lang="en-US" sz="2000" i="1" dirty="0">
                          <a:effectLst/>
                        </a:rPr>
                        <a:t>K</a:t>
                      </a:r>
                      <a:r>
                        <a:rPr lang="en-US" sz="2000" baseline="-25000" dirty="0">
                          <a:effectLst/>
                        </a:rPr>
                        <a:t>MnL</a:t>
                      </a:r>
                      <a:endParaRPr lang="en-GB" sz="2000" i="1" baseline="-25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17.09</a:t>
                      </a:r>
                      <a:r>
                        <a:rPr lang="en-US" sz="2000" b="1" baseline="30000">
                          <a:effectLst/>
                        </a:rPr>
                        <a:t>a</a:t>
                      </a:r>
                      <a:endParaRPr lang="en-GB" sz="2000" b="1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17.79 (6)</a:t>
                      </a:r>
                      <a:endParaRPr lang="en-GB" sz="2000" b="1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12.44 (8)</a:t>
                      </a:r>
                      <a:endParaRPr lang="en-GB" sz="2000" b="1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04239583"/>
                  </a:ext>
                </a:extLst>
              </a:tr>
              <a:tr h="4761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log</a:t>
                      </a:r>
                      <a:r>
                        <a:rPr lang="en-US" sz="2000" i="1" dirty="0">
                          <a:effectLst/>
                        </a:rPr>
                        <a:t>K</a:t>
                      </a:r>
                      <a:r>
                        <a:rPr lang="en-US" sz="2000" baseline="-25000" dirty="0">
                          <a:effectLst/>
                        </a:rPr>
                        <a:t>MnHL</a:t>
                      </a:r>
                      <a:endParaRPr lang="en-GB" sz="2000" i="1" baseline="-25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2.14</a:t>
                      </a:r>
                      <a:r>
                        <a:rPr lang="en-US" sz="2000" baseline="30000">
                          <a:effectLst/>
                        </a:rPr>
                        <a:t>a</a:t>
                      </a:r>
                      <a:endParaRPr lang="en-GB" sz="20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en-US" sz="2000" b="1">
                          <a:solidFill>
                            <a:srgbClr val="0000FF"/>
                          </a:solidFill>
                          <a:effectLst/>
                        </a:rPr>
                        <a:t>8.13 (4)</a:t>
                      </a:r>
                      <a:endParaRPr lang="en-GB" sz="2000" b="1" i="1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sym typeface="Symbol" panose="05050102010706020507" pitchFamily="18" charset="2"/>
                        </a:rPr>
                        <a:t></a:t>
                      </a:r>
                      <a:endParaRPr lang="en-GB" sz="20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67986121"/>
                  </a:ext>
                </a:extLst>
              </a:tr>
              <a:tr h="4761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pMn</a:t>
                      </a:r>
                      <a:r>
                        <a:rPr lang="en-US" sz="2000" baseline="30000">
                          <a:effectLst/>
                        </a:rPr>
                        <a:t>d</a:t>
                      </a:r>
                      <a:endParaRPr lang="en-GB" sz="20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8.64</a:t>
                      </a:r>
                      <a:r>
                        <a:rPr lang="en-US" sz="2000" b="1" baseline="30000">
                          <a:effectLst/>
                        </a:rPr>
                        <a:t>a</a:t>
                      </a:r>
                      <a:endParaRPr lang="en-GB" sz="2000" b="1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8.59</a:t>
                      </a:r>
                      <a:endParaRPr lang="en-GB" sz="2000" b="1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</a:rPr>
                        <a:t>7.25</a:t>
                      </a:r>
                      <a:endParaRPr lang="en-GB" sz="2000" b="1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24531780"/>
                  </a:ext>
                </a:extLst>
              </a:tr>
            </a:tbl>
          </a:graphicData>
        </a:graphic>
      </p:graphicFrame>
      <p:sp>
        <p:nvSpPr>
          <p:cNvPr id="3247" name="Szövegdoboz 8">
            <a:extLst>
              <a:ext uri="{FF2B5EF4-FFF2-40B4-BE49-F238E27FC236}">
                <a16:creationId xmlns:a16="http://schemas.microsoft.com/office/drawing/2014/main" id="{F050F88C-3993-7097-F46C-12853D20E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04575" y="18227675"/>
            <a:ext cx="61944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1600" baseline="30000" noProof="0" dirty="0"/>
              <a:t>a</a:t>
            </a:r>
            <a:r>
              <a:rPr lang="en-US" sz="1600" noProof="0" dirty="0"/>
              <a:t> Ref. Z. Garda et al., </a:t>
            </a:r>
            <a:r>
              <a:rPr lang="en-US" sz="1600" i="1" noProof="0" dirty="0"/>
              <a:t>Inorg. Chem.</a:t>
            </a:r>
            <a:r>
              <a:rPr lang="en-US" sz="1600" noProof="0" dirty="0"/>
              <a:t> </a:t>
            </a:r>
            <a:r>
              <a:rPr lang="en-US" sz="1600" b="1" noProof="0" dirty="0"/>
              <a:t>2021</a:t>
            </a:r>
            <a:r>
              <a:rPr lang="en-US" sz="1600" noProof="0" dirty="0"/>
              <a:t>, </a:t>
            </a:r>
            <a:r>
              <a:rPr lang="en-US" sz="1600" i="1" noProof="0" dirty="0"/>
              <a:t>60</a:t>
            </a:r>
            <a:r>
              <a:rPr lang="en-US" sz="1600" noProof="0" dirty="0"/>
              <a:t>, 1133−1148 (0.15 M NaCl, 25</a:t>
            </a:r>
            <a:r>
              <a:rPr lang="en-US" sz="1600" noProof="0" dirty="0">
                <a:sym typeface="Symbol" pitchFamily="2" charset="2"/>
              </a:rPr>
              <a:t></a:t>
            </a:r>
            <a:r>
              <a:rPr lang="en-US" sz="1600" noProof="0" dirty="0"/>
              <a:t>C); </a:t>
            </a:r>
            <a:r>
              <a:rPr lang="en-US" sz="1600" baseline="30000" noProof="0" dirty="0"/>
              <a:t>b</a:t>
            </a:r>
            <a:r>
              <a:rPr lang="en-US" sz="1600" noProof="0" dirty="0"/>
              <a:t> Ref. W. Kim et al. </a:t>
            </a:r>
            <a:r>
              <a:rPr lang="en-US" sz="1600" i="1" noProof="0" dirty="0"/>
              <a:t>Inorg. Chem.</a:t>
            </a:r>
            <a:r>
              <a:rPr lang="en-US" sz="1600" noProof="0" dirty="0"/>
              <a:t> </a:t>
            </a:r>
            <a:r>
              <a:rPr lang="en-US" sz="1600" b="1" noProof="0" dirty="0"/>
              <a:t>1995</a:t>
            </a:r>
            <a:r>
              <a:rPr lang="en-US" sz="1600" noProof="0" dirty="0"/>
              <a:t>, </a:t>
            </a:r>
            <a:r>
              <a:rPr lang="en-US" sz="1600" i="1" noProof="0" dirty="0"/>
              <a:t>34</a:t>
            </a:r>
            <a:r>
              <a:rPr lang="en-US" sz="1600" noProof="0" dirty="0"/>
              <a:t>, 2225−2232 (0.1 M KCl, 25</a:t>
            </a:r>
            <a:r>
              <a:rPr lang="en-US" sz="1600" noProof="0" dirty="0">
                <a:sym typeface="Symbol" pitchFamily="2" charset="2"/>
              </a:rPr>
              <a:t></a:t>
            </a:r>
            <a:r>
              <a:rPr lang="en-US" sz="1600" noProof="0" dirty="0"/>
              <a:t>C); </a:t>
            </a:r>
            <a:r>
              <a:rPr lang="en-US" sz="1600" baseline="30000" noProof="0" dirty="0"/>
              <a:t>c</a:t>
            </a:r>
            <a:r>
              <a:rPr lang="en-US" sz="1600" noProof="0" dirty="0"/>
              <a:t>by spectrophotometry (I=[NaCl]+[HCl]=0.15 M, [H</a:t>
            </a:r>
            <a:r>
              <a:rPr lang="en-US" sz="1600" baseline="30000" noProof="0" dirty="0"/>
              <a:t>+</a:t>
            </a:r>
            <a:r>
              <a:rPr lang="en-US" sz="1600" noProof="0" dirty="0"/>
              <a:t>]</a:t>
            </a:r>
            <a:r>
              <a:rPr lang="en-US" sz="1600" noProof="0" dirty="0">
                <a:sym typeface="Symbol" pitchFamily="2" charset="2"/>
              </a:rPr>
              <a:t></a:t>
            </a:r>
            <a:r>
              <a:rPr lang="en-US" sz="1600" noProof="0" dirty="0"/>
              <a:t>0.15 M, 25</a:t>
            </a:r>
            <a:r>
              <a:rPr lang="en-US" sz="1600" noProof="0" dirty="0">
                <a:sym typeface="Symbol" pitchFamily="2" charset="2"/>
              </a:rPr>
              <a:t></a:t>
            </a:r>
            <a:r>
              <a:rPr lang="en-US" sz="1600" noProof="0" dirty="0"/>
              <a:t>C); </a:t>
            </a:r>
            <a:r>
              <a:rPr lang="en-US" sz="1600" baseline="30000" noProof="0" dirty="0"/>
              <a:t>d</a:t>
            </a:r>
            <a:r>
              <a:rPr lang="en-US" sz="1600" noProof="0" dirty="0"/>
              <a:t>pMn=-log[Mn</a:t>
            </a:r>
            <a:r>
              <a:rPr lang="en-US" sz="1600" baseline="30000" noProof="0" dirty="0"/>
              <a:t>2+</a:t>
            </a:r>
            <a:r>
              <a:rPr lang="en-US" sz="1600" noProof="0" dirty="0"/>
              <a:t>]</a:t>
            </a:r>
            <a:r>
              <a:rPr lang="en-US" sz="1600" baseline="-25000" noProof="0" dirty="0"/>
              <a:t>free</a:t>
            </a:r>
            <a:r>
              <a:rPr lang="en-US" sz="1600" noProof="0" dirty="0"/>
              <a:t>, [Mn</a:t>
            </a:r>
            <a:r>
              <a:rPr lang="en-US" sz="1600" baseline="30000" noProof="0" dirty="0"/>
              <a:t>2+</a:t>
            </a:r>
            <a:r>
              <a:rPr lang="en-US" sz="1600" noProof="0" dirty="0"/>
              <a:t>]</a:t>
            </a:r>
            <a:r>
              <a:rPr lang="en-US" sz="1600" baseline="-25000" noProof="0" dirty="0"/>
              <a:t>t</a:t>
            </a:r>
            <a:r>
              <a:rPr lang="en-US" sz="1600" noProof="0" dirty="0"/>
              <a:t>=[L]</a:t>
            </a:r>
            <a:r>
              <a:rPr lang="en-US" sz="1600" baseline="-25000" noProof="0" dirty="0"/>
              <a:t>t</a:t>
            </a:r>
            <a:r>
              <a:rPr lang="en-US" sz="1600" noProof="0" dirty="0"/>
              <a:t>=10 </a:t>
            </a:r>
            <a:r>
              <a:rPr lang="en-US" sz="1600" noProof="0" dirty="0">
                <a:sym typeface="Symbol" pitchFamily="2" charset="2"/>
              </a:rPr>
              <a:t></a:t>
            </a:r>
            <a:r>
              <a:rPr lang="en-US" sz="1600" noProof="0" dirty="0"/>
              <a:t>M, pH=7.4, 25</a:t>
            </a:r>
            <a:r>
              <a:rPr lang="en-US" sz="1600" noProof="0" dirty="0">
                <a:sym typeface="Symbol" pitchFamily="2" charset="2"/>
              </a:rPr>
              <a:t></a:t>
            </a:r>
            <a:r>
              <a:rPr lang="en-US" sz="1600" noProof="0" dirty="0"/>
              <a:t>C</a:t>
            </a:r>
          </a:p>
        </p:txBody>
      </p:sp>
      <p:sp>
        <p:nvSpPr>
          <p:cNvPr id="3248" name="Szövegdoboz 10">
            <a:extLst>
              <a:ext uri="{FF2B5EF4-FFF2-40B4-BE49-F238E27FC236}">
                <a16:creationId xmlns:a16="http://schemas.microsoft.com/office/drawing/2014/main" id="{BC2A3389-41FF-0CCE-6C08-A6D1554B4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99775" y="9385300"/>
            <a:ext cx="66675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2400" b="1" noProof="0" dirty="0"/>
              <a:t>Protonation constants of ligands, stability (log</a:t>
            </a:r>
            <a:r>
              <a:rPr lang="en-US" sz="2400" b="1" i="1" noProof="0" dirty="0"/>
              <a:t>K</a:t>
            </a:r>
            <a:r>
              <a:rPr lang="en-US" sz="2400" b="1" baseline="-25000" noProof="0" dirty="0"/>
              <a:t>ML</a:t>
            </a:r>
            <a:r>
              <a:rPr lang="en-US" sz="2400" b="1" noProof="0" dirty="0"/>
              <a:t>) and protonation constants (log</a:t>
            </a:r>
            <a:r>
              <a:rPr lang="en-US" sz="2400" b="1" i="1" noProof="0" dirty="0"/>
              <a:t>K</a:t>
            </a:r>
            <a:r>
              <a:rPr lang="en-US" sz="2400" b="1" baseline="-25000" noProof="0" dirty="0"/>
              <a:t>MHiL</a:t>
            </a:r>
            <a:r>
              <a:rPr lang="en-US" sz="2400" b="1" noProof="0" dirty="0"/>
              <a:t>) and conditional stability constant (pM) of Ca(II), Zn(II), Cu(II) and Mn(II) complexes (0.15 M NaCl, 25</a:t>
            </a:r>
            <a:r>
              <a:rPr lang="en-US" sz="2400" b="1" noProof="0" dirty="0">
                <a:sym typeface="Symbol" pitchFamily="2" charset="2"/>
              </a:rPr>
              <a:t></a:t>
            </a:r>
            <a:r>
              <a:rPr lang="en-US" sz="2400" b="1" noProof="0" dirty="0"/>
              <a:t>C)</a:t>
            </a:r>
            <a:endParaRPr lang="en-US" sz="2400" b="1" i="1" noProof="0" dirty="0"/>
          </a:p>
        </p:txBody>
      </p:sp>
      <p:pic>
        <p:nvPicPr>
          <p:cNvPr id="3249" name="Kép 11">
            <a:extLst>
              <a:ext uri="{FF2B5EF4-FFF2-40B4-BE49-F238E27FC236}">
                <a16:creationId xmlns:a16="http://schemas.microsoft.com/office/drawing/2014/main" id="{0EE80C39-66EF-A48F-DCAD-FE1581725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3638" y="23377525"/>
            <a:ext cx="24638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50" name="Kép 13">
            <a:extLst>
              <a:ext uri="{FF2B5EF4-FFF2-40B4-BE49-F238E27FC236}">
                <a16:creationId xmlns:a16="http://schemas.microsoft.com/office/drawing/2014/main" id="{4200ABB1-1AD7-59E0-7636-3F507CB67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6838" y="22479000"/>
            <a:ext cx="223520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51" name="Kép 14">
            <a:extLst>
              <a:ext uri="{FF2B5EF4-FFF2-40B4-BE49-F238E27FC236}">
                <a16:creationId xmlns:a16="http://schemas.microsoft.com/office/drawing/2014/main" id="{C7BB6990-C73F-FCD1-76AF-7531BC41C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6850" y="21718588"/>
            <a:ext cx="429577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52" name="Szövegdoboz 16">
            <a:extLst>
              <a:ext uri="{FF2B5EF4-FFF2-40B4-BE49-F238E27FC236}">
                <a16:creationId xmlns:a16="http://schemas.microsoft.com/office/drawing/2014/main" id="{139FBE97-2664-7973-C3DA-BD16DFF23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11463" y="12907963"/>
            <a:ext cx="8097837" cy="637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en-US" sz="2400" noProof="0" dirty="0"/>
              <a:t> log</a:t>
            </a:r>
            <a:r>
              <a:rPr lang="en-US" sz="2400" i="1" noProof="0" dirty="0"/>
              <a:t>K</a:t>
            </a:r>
            <a:r>
              <a:rPr lang="en-US" sz="2400" baseline="-25000" noProof="0" dirty="0"/>
              <a:t>1</a:t>
            </a:r>
            <a:r>
              <a:rPr lang="en-US" sz="2400" baseline="30000" noProof="0" dirty="0"/>
              <a:t>H</a:t>
            </a:r>
            <a:r>
              <a:rPr lang="en-US" sz="2400" noProof="0" dirty="0"/>
              <a:t> value of PC2A and PC2A-BF are very similar and significantly higher than that of PC2AM due to the substitution of the carboxylate with a neutral amide functions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noProof="0" dirty="0"/>
              <a:t>Second protonation of the PC2A-BF takes place on the distant amino N donor atom of the pendant arm.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noProof="0" dirty="0"/>
              <a:t>Stability constants of the Ca(II)-, Zn(II)-, Cu(II)- and Mn(II)-complexes with PC2A and PC2A-BF are very similar and significantly higher than those of PC2AM complexes.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noProof="0" dirty="0"/>
              <a:t>Distant amino N donor atom of the pendant arm in M(PC2A-BF) complexes does not take place in the coordination of the metal ions (</a:t>
            </a:r>
            <a:r>
              <a:rPr lang="en-US" sz="2400" b="1" noProof="0" dirty="0" err="1">
                <a:solidFill>
                  <a:srgbClr val="0000FF"/>
                </a:solidFill>
              </a:rPr>
              <a:t>log</a:t>
            </a:r>
            <a:r>
              <a:rPr lang="en-US" sz="2400" b="1" i="1" noProof="0" dirty="0" err="1">
                <a:solidFill>
                  <a:srgbClr val="0000FF"/>
                </a:solidFill>
              </a:rPr>
              <a:t>K</a:t>
            </a:r>
            <a:r>
              <a:rPr lang="en-US" sz="2400" b="1" baseline="-25000" noProof="0" dirty="0" err="1">
                <a:solidFill>
                  <a:srgbClr val="0000FF"/>
                </a:solidFill>
              </a:rPr>
              <a:t>MHL</a:t>
            </a:r>
            <a:r>
              <a:rPr lang="en-US" sz="2400" noProof="0" dirty="0"/>
              <a:t> values of M(PC2A-BF) complexes are similar to that of the </a:t>
            </a:r>
            <a:r>
              <a:rPr lang="en-US" sz="2400" b="1" noProof="0" dirty="0">
                <a:solidFill>
                  <a:srgbClr val="0000FF"/>
                </a:solidFill>
              </a:rPr>
              <a:t>log</a:t>
            </a:r>
            <a:r>
              <a:rPr lang="en-US" sz="2400" b="1" i="1" noProof="0" dirty="0">
                <a:solidFill>
                  <a:srgbClr val="0000FF"/>
                </a:solidFill>
              </a:rPr>
              <a:t>K</a:t>
            </a:r>
            <a:r>
              <a:rPr lang="en-US" sz="2400" b="1" baseline="-25000" noProof="0" dirty="0">
                <a:solidFill>
                  <a:srgbClr val="0000FF"/>
                </a:solidFill>
              </a:rPr>
              <a:t>2</a:t>
            </a:r>
            <a:r>
              <a:rPr lang="en-US" sz="2400" b="1" baseline="30000" noProof="0" dirty="0">
                <a:solidFill>
                  <a:srgbClr val="0000FF"/>
                </a:solidFill>
              </a:rPr>
              <a:t>H</a:t>
            </a:r>
            <a:r>
              <a:rPr lang="en-US" sz="2400" b="1" noProof="0" dirty="0">
                <a:solidFill>
                  <a:srgbClr val="0000FF"/>
                </a:solidFill>
              </a:rPr>
              <a:t> </a:t>
            </a:r>
            <a:r>
              <a:rPr lang="en-US" sz="2400" noProof="0" dirty="0"/>
              <a:t>value of the free ligand).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noProof="0" dirty="0"/>
              <a:t>Conditional stability constants of Mn(II) complexes (pMn) with PC2A and PC2A-BF are similar and higher by 1.5 logK unit than that of Mn(PC2AM) due to the coordination of the neutral amide functions.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43609</TotalTime>
  <Words>1205</Words>
  <Application>Microsoft Macintosh PowerPoint</Application>
  <PresentationFormat>Custom</PresentationFormat>
  <Paragraphs>181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Aptos</vt:lpstr>
      <vt:lpstr>Arial</vt:lpstr>
      <vt:lpstr>Calibri</vt:lpstr>
      <vt:lpstr>Calibri Light</vt:lpstr>
      <vt:lpstr>Georgia</vt:lpstr>
      <vt:lpstr>Poppins</vt:lpstr>
      <vt:lpstr>Symbol</vt:lpstr>
      <vt:lpstr>Times New Roman</vt:lpstr>
      <vt:lpstr>Wingdings 2</vt:lpstr>
      <vt:lpstr>Office 2013 - 2022 Theme</vt:lpstr>
      <vt:lpstr>CS ChemDraw Drawing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Guru Kiran KADANURU RAJASHEKAR</dc:creator>
  <cp:lastModifiedBy>Guru Kiran KADANURU RAJASHEKAR</cp:lastModifiedBy>
  <cp:revision>25</cp:revision>
  <dcterms:created xsi:type="dcterms:W3CDTF">2025-05-24T18:47:29Z</dcterms:created>
  <dcterms:modified xsi:type="dcterms:W3CDTF">2025-06-30T07:48:28Z</dcterms:modified>
</cp:coreProperties>
</file>